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p:regular r:id="rId32"/>
      <p:bold r:id="rId33"/>
      <p:italic r:id="rId34"/>
      <p:boldItalic r:id="rId35"/>
    </p:embeddedFon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A7C5C4-07E8-45BF-B45F-08C169097304}">
  <a:tblStyle styleId="{6DA7C5C4-07E8-45BF-B45F-08C1690973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bold.fntdata"/><Relationship Id="rId10" Type="http://schemas.openxmlformats.org/officeDocument/2006/relationships/slide" Target="slides/slide3.xml"/><Relationship Id="rId32" Type="http://schemas.openxmlformats.org/officeDocument/2006/relationships/font" Target="fonts/Roboto-regular.fntdata"/><Relationship Id="rId13" Type="http://schemas.openxmlformats.org/officeDocument/2006/relationships/slide" Target="slides/slide6.xml"/><Relationship Id="rId35" Type="http://schemas.openxmlformats.org/officeDocument/2006/relationships/font" Target="fonts/Roboto-boldItalic.fntdata"/><Relationship Id="rId12" Type="http://schemas.openxmlformats.org/officeDocument/2006/relationships/slide" Target="slides/slide5.xml"/><Relationship Id="rId34" Type="http://schemas.openxmlformats.org/officeDocument/2006/relationships/font" Target="fonts/Roboto-italic.fntdata"/><Relationship Id="rId15" Type="http://schemas.openxmlformats.org/officeDocument/2006/relationships/slide" Target="slides/slide8.xml"/><Relationship Id="rId37" Type="http://schemas.openxmlformats.org/officeDocument/2006/relationships/font" Target="fonts/Montserrat-bold.fntdata"/><Relationship Id="rId14" Type="http://schemas.openxmlformats.org/officeDocument/2006/relationships/slide" Target="slides/slide7.xml"/><Relationship Id="rId36" Type="http://schemas.openxmlformats.org/officeDocument/2006/relationships/font" Target="fonts/Montserrat-regular.fntdata"/><Relationship Id="rId17" Type="http://schemas.openxmlformats.org/officeDocument/2006/relationships/slide" Target="slides/slide10.xml"/><Relationship Id="rId39" Type="http://schemas.openxmlformats.org/officeDocument/2006/relationships/font" Target="fonts/Montserrat-boldItalic.fntdata"/><Relationship Id="rId16" Type="http://schemas.openxmlformats.org/officeDocument/2006/relationships/slide" Target="slides/slide9.xml"/><Relationship Id="rId38" Type="http://schemas.openxmlformats.org/officeDocument/2006/relationships/font" Target="fonts/Montserra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c90251f37_3_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5c90251f37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f0f274eae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f0f274eae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f0f274eae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f0f274eae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0aaafef5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0aaafef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0aaafef5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0aaafef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0aaafef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0aaafef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0aaafef5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0aaafef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0aaafef5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0aaafef5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bae026e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bae026e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1028873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102887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1028873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1028873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f0f274ea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f0f274ea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bae026e1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bae026e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bae026e1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bae026e1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bae026e1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bae026e1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bb57c6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3bb57c6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f173689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f173689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f0f274eae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f0f274eae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f0f274eae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f0f274eae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0aaafef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0aaafef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d46fa9e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d46fa9e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f0f274eae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f0f274eae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f0f274ea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f0f274ea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f0f274eae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f0f274ea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4" y="744575"/>
            <a:ext cx="4191525" cy="180922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56" name="Google Shape;56;p14"/>
          <p:cNvSpPr txBox="1"/>
          <p:nvPr>
            <p:ph idx="1" type="subTitle"/>
          </p:nvPr>
        </p:nvSpPr>
        <p:spPr>
          <a:xfrm>
            <a:off x="311700" y="2655650"/>
            <a:ext cx="4191525" cy="96907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57" name="Google Shape;57;p1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0" name="Google Shape;60;p15"/>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700200" y="2150850"/>
            <a:ext cx="7743600" cy="841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4" name="Google Shape;64;p16"/>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7" name="Google Shape;67;p17"/>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1" name="Google Shape;71;p18"/>
          <p:cNvSpPr txBox="1"/>
          <p:nvPr>
            <p:ph idx="1" type="body"/>
          </p:nvPr>
        </p:nvSpPr>
        <p:spPr>
          <a:xfrm>
            <a:off x="311700" y="2017425"/>
            <a:ext cx="3999825"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8"/>
          <p:cNvSpPr txBox="1"/>
          <p:nvPr>
            <p:ph idx="2" type="body"/>
          </p:nvPr>
        </p:nvSpPr>
        <p:spPr>
          <a:xfrm>
            <a:off x="4832400" y="2162825"/>
            <a:ext cx="3999825" cy="240592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18"/>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4" name="Shape 7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1388100" y="526350"/>
            <a:ext cx="6367725" cy="4090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1" name="Google Shape;81;p2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75"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75" cy="1235025"/>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6925" cy="3695175"/>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4"/>
          <p:cNvSpPr txBox="1"/>
          <p:nvPr>
            <p:ph hasCustomPrompt="1" type="title"/>
          </p:nvPr>
        </p:nvSpPr>
        <p:spPr>
          <a:xfrm>
            <a:off x="375300" y="1106125"/>
            <a:ext cx="8520525" cy="196357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4"/>
          <p:cNvSpPr txBox="1"/>
          <p:nvPr>
            <p:ph idx="1" type="body"/>
          </p:nvPr>
        </p:nvSpPr>
        <p:spPr>
          <a:xfrm>
            <a:off x="311700" y="3152225"/>
            <a:ext cx="8520525" cy="1300725"/>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6"/>
          <p:cNvSpPr txBox="1"/>
          <p:nvPr>
            <p:ph type="title"/>
          </p:nvPr>
        </p:nvSpPr>
        <p:spPr>
          <a:xfrm>
            <a:off x="181942" y="159973"/>
            <a:ext cx="7886700" cy="3498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9" name="Google Shape;99;p26"/>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0" name="Google Shape;100;p26"/>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close up of a logo&#10;&#10;Description automatically generated" id="105" name="Google Shape;105;p27"/>
          <p:cNvPicPr preferRelativeResize="0"/>
          <p:nvPr/>
        </p:nvPicPr>
        <p:blipFill rotWithShape="1">
          <a:blip r:embed="rId3">
            <a:alphaModFix amt="52999"/>
          </a:blip>
          <a:srcRect b="0" l="0" r="62945" t="0"/>
          <a:stretch/>
        </p:blipFill>
        <p:spPr>
          <a:xfrm flipH="1">
            <a:off x="6838424" y="2408653"/>
            <a:ext cx="2281771" cy="2565754"/>
          </a:xfrm>
          <a:prstGeom prst="rect">
            <a:avLst/>
          </a:prstGeom>
          <a:noFill/>
          <a:ln>
            <a:noFill/>
          </a:ln>
        </p:spPr>
      </p:pic>
      <p:sp>
        <p:nvSpPr>
          <p:cNvPr id="106" name="Google Shape;106;p27"/>
          <p:cNvSpPr txBox="1"/>
          <p:nvPr/>
        </p:nvSpPr>
        <p:spPr>
          <a:xfrm>
            <a:off x="211775" y="1602900"/>
            <a:ext cx="46731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lang="en" sz="2600">
                <a:solidFill>
                  <a:schemeClr val="lt1"/>
                </a:solidFill>
                <a:latin typeface="Montserrat"/>
                <a:ea typeface="Montserrat"/>
                <a:cs typeface="Montserrat"/>
                <a:sym typeface="Montserrat"/>
              </a:rPr>
              <a:t>Exploratory Data Analysis</a:t>
            </a:r>
            <a:endParaRPr b="0" i="0" sz="1000" u="none" cap="none" strike="noStrike">
              <a:solidFill>
                <a:schemeClr val="lt1"/>
              </a:solidFill>
              <a:latin typeface="Arial"/>
              <a:ea typeface="Arial"/>
              <a:cs typeface="Arial"/>
              <a:sym typeface="Arial"/>
            </a:endParaRPr>
          </a:p>
        </p:txBody>
      </p:sp>
      <p:sp>
        <p:nvSpPr>
          <p:cNvPr id="107" name="Google Shape;107;p27"/>
          <p:cNvSpPr txBox="1"/>
          <p:nvPr/>
        </p:nvSpPr>
        <p:spPr>
          <a:xfrm>
            <a:off x="1038450" y="2375512"/>
            <a:ext cx="2298300" cy="8082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Montserrat"/>
                <a:ea typeface="Montserrat"/>
                <a:cs typeface="Montserrat"/>
                <a:sym typeface="Montserrat"/>
              </a:rPr>
              <a:t>Laporan Homework</a:t>
            </a:r>
            <a:endParaRPr b="0" i="0" sz="1100" u="none" cap="none" strike="noStrike">
              <a:solidFill>
                <a:schemeClr val="lt1"/>
              </a:solidFill>
              <a:latin typeface="Arial"/>
              <a:ea typeface="Arial"/>
              <a:cs typeface="Arial"/>
              <a:sym typeface="Arial"/>
            </a:endParaRPr>
          </a:p>
        </p:txBody>
      </p:sp>
      <p:cxnSp>
        <p:nvCxnSpPr>
          <p:cNvPr id="108" name="Google Shape;108;p27"/>
          <p:cNvCxnSpPr/>
          <p:nvPr/>
        </p:nvCxnSpPr>
        <p:spPr>
          <a:xfrm>
            <a:off x="284621" y="2231147"/>
            <a:ext cx="4432800" cy="900"/>
          </a:xfrm>
          <a:prstGeom prst="straightConnector1">
            <a:avLst/>
          </a:prstGeom>
          <a:noFill/>
          <a:ln cap="flat" cmpd="sng" w="76200">
            <a:solidFill>
              <a:schemeClr val="lt1"/>
            </a:solidFill>
            <a:prstDash val="solid"/>
            <a:miter lim="800000"/>
            <a:headEnd len="sm" w="sm" type="none"/>
            <a:tailEnd len="sm" w="sm" type="none"/>
          </a:ln>
        </p:spPr>
      </p:cxnSp>
      <p:sp>
        <p:nvSpPr>
          <p:cNvPr id="109" name="Google Shape;109;p27"/>
          <p:cNvSpPr txBox="1"/>
          <p:nvPr/>
        </p:nvSpPr>
        <p:spPr>
          <a:xfrm>
            <a:off x="379352" y="3963536"/>
            <a:ext cx="2418750" cy="2076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p:txBody>
      </p:sp>
      <p:pic>
        <p:nvPicPr>
          <p:cNvPr id="110" name="Google Shape;110;p27"/>
          <p:cNvPicPr preferRelativeResize="0"/>
          <p:nvPr/>
        </p:nvPicPr>
        <p:blipFill rotWithShape="1">
          <a:blip r:embed="rId4">
            <a:alphaModFix/>
          </a:blip>
          <a:srcRect b="35077" l="0" r="0" t="28826"/>
          <a:stretch/>
        </p:blipFill>
        <p:spPr>
          <a:xfrm>
            <a:off x="1482850" y="200200"/>
            <a:ext cx="1565475" cy="56505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nvSpPr>
        <p:spPr>
          <a:xfrm>
            <a:off x="659025" y="3247075"/>
            <a:ext cx="82773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Senada dengan faktor KPR, nasabah yang </a:t>
            </a:r>
            <a:r>
              <a:rPr b="1" lang="en" sz="1200">
                <a:latin typeface="Montserrat"/>
                <a:ea typeface="Montserrat"/>
                <a:cs typeface="Montserrat"/>
                <a:sym typeface="Montserrat"/>
              </a:rPr>
              <a:t>belum pernah mengajukan pinjaman </a:t>
            </a:r>
            <a:r>
              <a:rPr lang="en" sz="1200">
                <a:latin typeface="Montserrat"/>
                <a:ea typeface="Montserrat"/>
                <a:cs typeface="Montserrat"/>
                <a:sym typeface="Montserrat"/>
              </a:rPr>
              <a:t>juga lebih tinggi dari segi </a:t>
            </a:r>
            <a:r>
              <a:rPr b="1" lang="en" sz="1200">
                <a:latin typeface="Montserrat"/>
                <a:ea typeface="Montserrat"/>
                <a:cs typeface="Montserrat"/>
                <a:sym typeface="Montserrat"/>
              </a:rPr>
              <a:t>jumlah</a:t>
            </a:r>
            <a:r>
              <a:rPr lang="en" sz="1200">
                <a:latin typeface="Montserrat"/>
                <a:ea typeface="Montserrat"/>
                <a:cs typeface="Montserrat"/>
                <a:sym typeface="Montserrat"/>
              </a:rPr>
              <a:t> dan </a:t>
            </a:r>
            <a:r>
              <a:rPr b="1" lang="en" sz="1200">
                <a:latin typeface="Montserrat"/>
                <a:ea typeface="Montserrat"/>
                <a:cs typeface="Montserrat"/>
                <a:sym typeface="Montserrat"/>
              </a:rPr>
              <a:t>persentase convertnya</a:t>
            </a:r>
            <a:r>
              <a:rPr lang="en" sz="1200">
                <a:latin typeface="Montserrat"/>
                <a:ea typeface="Montserrat"/>
                <a:cs typeface="Montserrat"/>
                <a:sym typeface="Montserrat"/>
              </a:rPr>
              <a:t>. Hal ini juga karena spare dana lebih banyak jika tidak memiliki pinjaman lain. Perbedaan persentase yang tidak punya pinjaman juga hampir </a:t>
            </a:r>
            <a:r>
              <a:rPr b="1" lang="en" sz="1200">
                <a:latin typeface="Montserrat"/>
                <a:ea typeface="Montserrat"/>
                <a:cs typeface="Montserrat"/>
                <a:sym typeface="Montserrat"/>
              </a:rPr>
              <a:t>2 kali lipat </a:t>
            </a:r>
            <a:r>
              <a:rPr lang="en" sz="1200">
                <a:latin typeface="Montserrat"/>
                <a:ea typeface="Montserrat"/>
                <a:cs typeface="Montserrat"/>
                <a:sym typeface="Montserrat"/>
              </a:rPr>
              <a:t>nasabah yang memiliki pinjaman.</a:t>
            </a:r>
            <a:endParaRPr sz="1200">
              <a:latin typeface="Montserrat"/>
              <a:ea typeface="Montserrat"/>
              <a:cs typeface="Montserrat"/>
              <a:sym typeface="Montserrat"/>
            </a:endParaRPr>
          </a:p>
        </p:txBody>
      </p:sp>
      <p:pic>
        <p:nvPicPr>
          <p:cNvPr id="190" name="Google Shape;190;p36"/>
          <p:cNvPicPr preferRelativeResize="0"/>
          <p:nvPr/>
        </p:nvPicPr>
        <p:blipFill>
          <a:blip r:embed="rId3">
            <a:alphaModFix/>
          </a:blip>
          <a:stretch>
            <a:fillRect/>
          </a:stretch>
        </p:blipFill>
        <p:spPr>
          <a:xfrm>
            <a:off x="391150" y="159225"/>
            <a:ext cx="6072894" cy="2181700"/>
          </a:xfrm>
          <a:prstGeom prst="rect">
            <a:avLst/>
          </a:prstGeom>
          <a:noFill/>
          <a:ln>
            <a:noFill/>
          </a:ln>
        </p:spPr>
      </p:pic>
      <p:pic>
        <p:nvPicPr>
          <p:cNvPr id="191" name="Google Shape;191;p36"/>
          <p:cNvPicPr preferRelativeResize="0"/>
          <p:nvPr/>
        </p:nvPicPr>
        <p:blipFill>
          <a:blip r:embed="rId4">
            <a:alphaModFix/>
          </a:blip>
          <a:stretch>
            <a:fillRect/>
          </a:stretch>
        </p:blipFill>
        <p:spPr>
          <a:xfrm>
            <a:off x="5370925" y="2478525"/>
            <a:ext cx="2978725" cy="630950"/>
          </a:xfrm>
          <a:prstGeom prst="rect">
            <a:avLst/>
          </a:prstGeom>
          <a:noFill/>
          <a:ln>
            <a:noFill/>
          </a:ln>
        </p:spPr>
      </p:pic>
      <p:sp>
        <p:nvSpPr>
          <p:cNvPr id="192" name="Google Shape;192;p36"/>
          <p:cNvSpPr/>
          <p:nvPr/>
        </p:nvSpPr>
        <p:spPr>
          <a:xfrm>
            <a:off x="6993025" y="2689325"/>
            <a:ext cx="1275000" cy="151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6"/>
          <p:cNvSpPr txBox="1"/>
          <p:nvPr/>
        </p:nvSpPr>
        <p:spPr>
          <a:xfrm>
            <a:off x="6537475" y="2949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LOAN</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idx="1" type="body"/>
          </p:nvPr>
        </p:nvSpPr>
        <p:spPr>
          <a:xfrm>
            <a:off x="505475" y="3766200"/>
            <a:ext cx="8553900" cy="1377300"/>
          </a:xfrm>
          <a:prstGeom prst="rect">
            <a:avLst/>
          </a:prstGeom>
        </p:spPr>
        <p:txBody>
          <a:bodyPr anchorCtr="0" anchor="t" bIns="91425" lIns="91425" spcFirstLastPara="1" rIns="91425" wrap="square" tIns="91425">
            <a:normAutofit fontScale="70000"/>
          </a:bodyPr>
          <a:lstStyle/>
          <a:p>
            <a:pPr indent="-290830" lvl="0" marL="457200" rtl="0" algn="l">
              <a:spcBef>
                <a:spcPts val="0"/>
              </a:spcBef>
              <a:spcAft>
                <a:spcPts val="0"/>
              </a:spcAft>
              <a:buSzPct val="100000"/>
              <a:buChar char="●"/>
            </a:pPr>
            <a:r>
              <a:rPr lang="en"/>
              <a:t>Rata-rata nasabah yang dikontak setiap bulan memiliki tingkat konversi yang rendah atau tidak tertarik dengan deposito</a:t>
            </a:r>
            <a:endParaRPr/>
          </a:p>
          <a:p>
            <a:pPr indent="-290830" lvl="0" marL="457200" rtl="0" algn="l">
              <a:spcBef>
                <a:spcPts val="0"/>
              </a:spcBef>
              <a:spcAft>
                <a:spcPts val="0"/>
              </a:spcAft>
              <a:buSzPct val="100000"/>
              <a:buChar char="●"/>
            </a:pPr>
            <a:r>
              <a:rPr lang="en"/>
              <a:t>Nasabah yang </a:t>
            </a:r>
            <a:r>
              <a:rPr b="1" lang="en"/>
              <a:t>tidak tertarik</a:t>
            </a:r>
            <a:r>
              <a:rPr lang="en"/>
              <a:t> paling banyak saat dikontak pada bulan Mei</a:t>
            </a:r>
            <a:endParaRPr/>
          </a:p>
          <a:p>
            <a:pPr indent="-290830" lvl="0" marL="457200" rtl="0" algn="l">
              <a:spcBef>
                <a:spcPts val="0"/>
              </a:spcBef>
              <a:spcAft>
                <a:spcPts val="0"/>
              </a:spcAft>
              <a:buSzPct val="100000"/>
              <a:buChar char="●"/>
            </a:pPr>
            <a:r>
              <a:rPr b="1" lang="en"/>
              <a:t>Conversion rate tertinggi </a:t>
            </a:r>
            <a:r>
              <a:rPr lang="en"/>
              <a:t>ada pada bulan </a:t>
            </a:r>
            <a:r>
              <a:rPr b="1" lang="en"/>
              <a:t>Maret</a:t>
            </a:r>
            <a:r>
              <a:rPr lang="en"/>
              <a:t>, untuk bulan Desember, September dan Oktober juga cenderung tinggi.</a:t>
            </a:r>
            <a:endParaRPr/>
          </a:p>
          <a:p>
            <a:pPr indent="-290830" lvl="0" marL="457200" rtl="0" algn="l">
              <a:spcBef>
                <a:spcPts val="0"/>
              </a:spcBef>
              <a:spcAft>
                <a:spcPts val="0"/>
              </a:spcAft>
              <a:buSzPct val="100000"/>
              <a:buChar char="●"/>
            </a:pPr>
            <a:r>
              <a:rPr lang="en"/>
              <a:t>Secara rata-rata setiap bulan, ada </a:t>
            </a:r>
            <a:r>
              <a:rPr b="1" lang="en"/>
              <a:t>441</a:t>
            </a:r>
            <a:r>
              <a:rPr lang="en"/>
              <a:t> nasabah yang berlangganan dan </a:t>
            </a:r>
            <a:r>
              <a:rPr b="1" lang="en"/>
              <a:t>3</a:t>
            </a:r>
            <a:r>
              <a:rPr b="1" lang="en"/>
              <a:t>327</a:t>
            </a:r>
            <a:r>
              <a:rPr lang="en"/>
              <a:t> menolak berlangganan.</a:t>
            </a:r>
            <a:endParaRPr/>
          </a:p>
          <a:p>
            <a:pPr indent="-290830" lvl="0" marL="457200" rtl="0" algn="l">
              <a:spcBef>
                <a:spcPts val="0"/>
              </a:spcBef>
              <a:spcAft>
                <a:spcPts val="0"/>
              </a:spcAft>
              <a:buSzPct val="100000"/>
              <a:buChar char="●"/>
            </a:pPr>
            <a:r>
              <a:rPr lang="en"/>
              <a:t>Secara </a:t>
            </a:r>
            <a:r>
              <a:rPr b="1" lang="en"/>
              <a:t>rata-rata 4 bulan</a:t>
            </a:r>
            <a:r>
              <a:rPr lang="en"/>
              <a:t> dengan CR tertinggi, sebanyak </a:t>
            </a:r>
            <a:r>
              <a:rPr b="1" lang="en"/>
              <a:t>235 berlangganan</a:t>
            </a:r>
            <a:r>
              <a:rPr lang="en"/>
              <a:t> dan </a:t>
            </a:r>
            <a:r>
              <a:rPr b="1" lang="en"/>
              <a:t>267 menolak</a:t>
            </a:r>
            <a:r>
              <a:rPr lang="en"/>
              <a:t>, dan rata-rata CR nya sebesar </a:t>
            </a:r>
            <a:r>
              <a:rPr b="1" lang="en"/>
              <a:t>0,47</a:t>
            </a:r>
            <a:r>
              <a:rPr lang="en"/>
              <a:t>. </a:t>
            </a:r>
            <a:endParaRPr/>
          </a:p>
        </p:txBody>
      </p:sp>
      <p:pic>
        <p:nvPicPr>
          <p:cNvPr id="199" name="Google Shape;199;p37"/>
          <p:cNvPicPr preferRelativeResize="0"/>
          <p:nvPr/>
        </p:nvPicPr>
        <p:blipFill>
          <a:blip r:embed="rId3">
            <a:alphaModFix/>
          </a:blip>
          <a:stretch>
            <a:fillRect/>
          </a:stretch>
        </p:blipFill>
        <p:spPr>
          <a:xfrm>
            <a:off x="638737" y="50176"/>
            <a:ext cx="7511776" cy="3560151"/>
          </a:xfrm>
          <a:prstGeom prst="rect">
            <a:avLst/>
          </a:prstGeom>
          <a:noFill/>
          <a:ln>
            <a:noFill/>
          </a:ln>
        </p:spPr>
      </p:pic>
      <p:sp>
        <p:nvSpPr>
          <p:cNvPr id="200" name="Google Shape;200;p37"/>
          <p:cNvSpPr txBox="1"/>
          <p:nvPr/>
        </p:nvSpPr>
        <p:spPr>
          <a:xfrm>
            <a:off x="4676400" y="3038450"/>
            <a:ext cx="85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a</a:t>
            </a:r>
            <a:r>
              <a:rPr lang="en" sz="1000">
                <a:solidFill>
                  <a:srgbClr val="FF0000"/>
                </a:solidFill>
              </a:rPr>
              <a:t>verage</a:t>
            </a:r>
            <a:endParaRPr sz="1000">
              <a:solidFill>
                <a:srgbClr val="FF0000"/>
              </a:solidFill>
            </a:endParaRPr>
          </a:p>
          <a:p>
            <a:pPr indent="0" lvl="0" marL="0" rtl="0" algn="l">
              <a:spcBef>
                <a:spcPts val="0"/>
              </a:spcBef>
              <a:spcAft>
                <a:spcPts val="0"/>
              </a:spcAft>
              <a:buNone/>
            </a:pPr>
            <a:r>
              <a:t/>
            </a:r>
            <a:endParaRPr sz="1000"/>
          </a:p>
        </p:txBody>
      </p:sp>
      <p:cxnSp>
        <p:nvCxnSpPr>
          <p:cNvPr id="201" name="Google Shape;201;p37"/>
          <p:cNvCxnSpPr/>
          <p:nvPr/>
        </p:nvCxnSpPr>
        <p:spPr>
          <a:xfrm>
            <a:off x="7750750" y="2465225"/>
            <a:ext cx="345000" cy="3246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37"/>
          <p:cNvCxnSpPr/>
          <p:nvPr/>
        </p:nvCxnSpPr>
        <p:spPr>
          <a:xfrm flipH="1" rot="10800000">
            <a:off x="7771050" y="2769650"/>
            <a:ext cx="355200" cy="37530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37"/>
          <p:cNvSpPr txBox="1"/>
          <p:nvPr/>
        </p:nvSpPr>
        <p:spPr>
          <a:xfrm>
            <a:off x="8095750" y="2344550"/>
            <a:ext cx="1940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AA84F"/>
                </a:solidFill>
              </a:rPr>
              <a:t>average:</a:t>
            </a:r>
            <a:endParaRPr sz="1000">
              <a:solidFill>
                <a:srgbClr val="6AA84F"/>
              </a:solidFill>
            </a:endParaRPr>
          </a:p>
          <a:p>
            <a:pPr indent="0" lvl="0" marL="0" rtl="0" algn="l">
              <a:spcBef>
                <a:spcPts val="0"/>
              </a:spcBef>
              <a:spcAft>
                <a:spcPts val="0"/>
              </a:spcAft>
              <a:buNone/>
            </a:pPr>
            <a:r>
              <a:rPr lang="en" sz="1000">
                <a:solidFill>
                  <a:srgbClr val="6AA84F"/>
                </a:solidFill>
              </a:rPr>
              <a:t>267 no</a:t>
            </a:r>
            <a:endParaRPr sz="1000">
              <a:solidFill>
                <a:srgbClr val="6AA84F"/>
              </a:solidFill>
            </a:endParaRPr>
          </a:p>
          <a:p>
            <a:pPr indent="0" lvl="0" marL="0" rtl="0" algn="l">
              <a:spcBef>
                <a:spcPts val="0"/>
              </a:spcBef>
              <a:spcAft>
                <a:spcPts val="0"/>
              </a:spcAft>
              <a:buNone/>
            </a:pPr>
            <a:r>
              <a:rPr lang="en" sz="1000">
                <a:solidFill>
                  <a:srgbClr val="6AA84F"/>
                </a:solidFill>
              </a:rPr>
              <a:t>235 yes</a:t>
            </a:r>
            <a:endParaRPr sz="1000">
              <a:solidFill>
                <a:srgbClr val="6AA84F"/>
              </a:solidFill>
            </a:endParaRPr>
          </a:p>
          <a:p>
            <a:pPr indent="0" lvl="0" marL="0" rtl="0" algn="l">
              <a:spcBef>
                <a:spcPts val="0"/>
              </a:spcBef>
              <a:spcAft>
                <a:spcPts val="0"/>
              </a:spcAft>
              <a:buNone/>
            </a:pPr>
            <a:r>
              <a:rPr lang="en" sz="1000">
                <a:solidFill>
                  <a:srgbClr val="6AA84F"/>
                </a:solidFill>
              </a:rPr>
              <a:t>0.47 conv</a:t>
            </a:r>
            <a:endParaRPr sz="1000">
              <a:solidFill>
                <a:srgbClr val="6AA84F"/>
              </a:solidFill>
            </a:endParaRPr>
          </a:p>
        </p:txBody>
      </p:sp>
      <p:pic>
        <p:nvPicPr>
          <p:cNvPr id="204" name="Google Shape;204;p37"/>
          <p:cNvPicPr preferRelativeResize="0"/>
          <p:nvPr/>
        </p:nvPicPr>
        <p:blipFill>
          <a:blip r:embed="rId4">
            <a:alphaModFix/>
          </a:blip>
          <a:stretch>
            <a:fillRect/>
          </a:stretch>
        </p:blipFill>
        <p:spPr>
          <a:xfrm>
            <a:off x="4752600" y="965525"/>
            <a:ext cx="2937300" cy="2169725"/>
          </a:xfrm>
          <a:prstGeom prst="rect">
            <a:avLst/>
          </a:prstGeom>
          <a:noFill/>
          <a:ln>
            <a:noFill/>
          </a:ln>
        </p:spPr>
      </p:pic>
      <p:sp>
        <p:nvSpPr>
          <p:cNvPr id="205" name="Google Shape;205;p37"/>
          <p:cNvSpPr/>
          <p:nvPr/>
        </p:nvSpPr>
        <p:spPr>
          <a:xfrm>
            <a:off x="7003175" y="2811050"/>
            <a:ext cx="734700" cy="151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txBox="1"/>
          <p:nvPr/>
        </p:nvSpPr>
        <p:spPr>
          <a:xfrm>
            <a:off x="5815275" y="3064000"/>
            <a:ext cx="171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3327		441</a:t>
            </a:r>
            <a:endParaRPr sz="1000">
              <a:solidFill>
                <a:srgbClr val="FF0000"/>
              </a:solidFill>
            </a:endParaRPr>
          </a:p>
          <a:p>
            <a:pPr indent="0" lvl="0" marL="0" rtl="0" algn="l">
              <a:spcBef>
                <a:spcPts val="0"/>
              </a:spcBef>
              <a:spcAft>
                <a:spcPts val="0"/>
              </a:spcAft>
              <a:buNone/>
            </a:pPr>
            <a:r>
              <a:t/>
            </a:r>
            <a:endParaRPr sz="1000"/>
          </a:p>
        </p:txBody>
      </p:sp>
      <p:sp>
        <p:nvSpPr>
          <p:cNvPr id="207" name="Google Shape;207;p37"/>
          <p:cNvSpPr txBox="1"/>
          <p:nvPr/>
        </p:nvSpPr>
        <p:spPr>
          <a:xfrm>
            <a:off x="5463675" y="426850"/>
            <a:ext cx="241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MONTH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idx="1" type="body"/>
          </p:nvPr>
        </p:nvSpPr>
        <p:spPr>
          <a:xfrm>
            <a:off x="900725" y="1372200"/>
            <a:ext cx="4851300" cy="60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300"/>
              <a:t>Sekilas tentang dataset :</a:t>
            </a:r>
            <a:endParaRPr b="1" sz="1300"/>
          </a:p>
          <a:p>
            <a:pPr indent="0" lvl="0" marL="0" rtl="0" algn="l">
              <a:spcBef>
                <a:spcPts val="0"/>
              </a:spcBef>
              <a:spcAft>
                <a:spcPts val="0"/>
              </a:spcAft>
              <a:buNone/>
            </a:pPr>
            <a:r>
              <a:rPr lang="en" sz="1300"/>
              <a:t>Terdapat 17 kolom (16 kolom fitur dan 1 kolom target)</a:t>
            </a:r>
            <a:endParaRPr sz="1300"/>
          </a:p>
        </p:txBody>
      </p:sp>
      <p:sp>
        <p:nvSpPr>
          <p:cNvPr id="213" name="Google Shape;213;p38"/>
          <p:cNvSpPr txBox="1"/>
          <p:nvPr/>
        </p:nvSpPr>
        <p:spPr>
          <a:xfrm>
            <a:off x="389299" y="304800"/>
            <a:ext cx="8333100" cy="5310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3000">
                <a:solidFill>
                  <a:srgbClr val="0198A3"/>
                </a:solidFill>
                <a:latin typeface="Montserrat"/>
                <a:ea typeface="Montserrat"/>
                <a:cs typeface="Montserrat"/>
                <a:sym typeface="Montserrat"/>
              </a:rPr>
              <a:t>EXPLORATORY DATA ANALYSIS</a:t>
            </a:r>
            <a:endParaRPr b="1" i="1" sz="3000" u="none" cap="none" strike="noStrike">
              <a:solidFill>
                <a:srgbClr val="0198A3"/>
              </a:solidFill>
              <a:latin typeface="Montserrat"/>
              <a:ea typeface="Montserrat"/>
              <a:cs typeface="Montserrat"/>
              <a:sym typeface="Montserrat"/>
            </a:endParaRPr>
          </a:p>
        </p:txBody>
      </p:sp>
      <p:sp>
        <p:nvSpPr>
          <p:cNvPr id="214" name="Google Shape;214;p38"/>
          <p:cNvSpPr txBox="1"/>
          <p:nvPr/>
        </p:nvSpPr>
        <p:spPr>
          <a:xfrm>
            <a:off x="389299" y="85110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Descriptive Statistics</a:t>
            </a:r>
            <a:endParaRPr b="1" i="1" sz="2300" u="none" cap="none" strike="noStrike">
              <a:solidFill>
                <a:srgbClr val="FF6B00"/>
              </a:solidFill>
              <a:latin typeface="Montserrat"/>
              <a:ea typeface="Montserrat"/>
              <a:cs typeface="Montserrat"/>
              <a:sym typeface="Montserrat"/>
            </a:endParaRPr>
          </a:p>
        </p:txBody>
      </p:sp>
      <p:pic>
        <p:nvPicPr>
          <p:cNvPr id="215" name="Google Shape;215;p38"/>
          <p:cNvPicPr preferRelativeResize="0"/>
          <p:nvPr/>
        </p:nvPicPr>
        <p:blipFill>
          <a:blip r:embed="rId3">
            <a:alphaModFix/>
          </a:blip>
          <a:stretch>
            <a:fillRect/>
          </a:stretch>
        </p:blipFill>
        <p:spPr>
          <a:xfrm>
            <a:off x="900725" y="2185613"/>
            <a:ext cx="4555699" cy="478225"/>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pic>
        <p:nvPicPr>
          <p:cNvPr id="216" name="Google Shape;216;p38"/>
          <p:cNvPicPr preferRelativeResize="0"/>
          <p:nvPr/>
        </p:nvPicPr>
        <p:blipFill>
          <a:blip r:embed="rId4">
            <a:alphaModFix/>
          </a:blip>
          <a:stretch>
            <a:fillRect/>
          </a:stretch>
        </p:blipFill>
        <p:spPr>
          <a:xfrm>
            <a:off x="900713" y="2871249"/>
            <a:ext cx="8108224" cy="1373225"/>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idx="1" type="body"/>
          </p:nvPr>
        </p:nvSpPr>
        <p:spPr>
          <a:xfrm>
            <a:off x="4834675" y="1104975"/>
            <a:ext cx="3996600" cy="1218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852"/>
              <a:buNone/>
            </a:pPr>
            <a:r>
              <a:rPr lang="en" sz="1200"/>
              <a:t>Terdapat 2 jenis tipe data, yaitu </a:t>
            </a:r>
            <a:r>
              <a:rPr b="1" lang="en" sz="1200"/>
              <a:t>int64</a:t>
            </a:r>
            <a:r>
              <a:rPr lang="en" sz="1200"/>
              <a:t> dan </a:t>
            </a:r>
            <a:r>
              <a:rPr b="1" lang="en" sz="1200"/>
              <a:t>object</a:t>
            </a:r>
            <a:r>
              <a:rPr lang="en" sz="1200"/>
              <a:t>. Semua tipe data sudah sesuai, terdapat 7 data numerik dengan tipe data "int64" dan sisanya kategorikal dengan tipe data "object". Semua tipe data </a:t>
            </a:r>
            <a:r>
              <a:rPr b="1" lang="en" sz="1200"/>
              <a:t>sudah sesuai</a:t>
            </a:r>
            <a:r>
              <a:rPr lang="en" sz="1200"/>
              <a:t> dengan kolom </a:t>
            </a:r>
            <a:r>
              <a:rPr b="1" lang="en" sz="1200"/>
              <a:t>fitur.</a:t>
            </a:r>
            <a:endParaRPr sz="1200"/>
          </a:p>
        </p:txBody>
      </p:sp>
      <p:sp>
        <p:nvSpPr>
          <p:cNvPr id="222" name="Google Shape;222;p39"/>
          <p:cNvSpPr txBox="1"/>
          <p:nvPr/>
        </p:nvSpPr>
        <p:spPr>
          <a:xfrm>
            <a:off x="405449" y="2684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Descriptive Statistics</a:t>
            </a:r>
            <a:endParaRPr b="1" i="1" sz="2300" u="none" cap="none" strike="noStrike">
              <a:solidFill>
                <a:srgbClr val="FF6B00"/>
              </a:solidFill>
              <a:latin typeface="Montserrat"/>
              <a:ea typeface="Montserrat"/>
              <a:cs typeface="Montserrat"/>
              <a:sym typeface="Montserrat"/>
            </a:endParaRPr>
          </a:p>
        </p:txBody>
      </p:sp>
      <p:pic>
        <p:nvPicPr>
          <p:cNvPr id="223" name="Google Shape;223;p39"/>
          <p:cNvPicPr preferRelativeResize="0"/>
          <p:nvPr/>
        </p:nvPicPr>
        <p:blipFill>
          <a:blip r:embed="rId3">
            <a:alphaModFix/>
          </a:blip>
          <a:stretch>
            <a:fillRect/>
          </a:stretch>
        </p:blipFill>
        <p:spPr>
          <a:xfrm>
            <a:off x="1687250" y="898750"/>
            <a:ext cx="2941135" cy="3994550"/>
          </a:xfrm>
          <a:prstGeom prst="rect">
            <a:avLst/>
          </a:prstGeom>
          <a:noFill/>
          <a:ln cap="flat" cmpd="sng" w="28575">
            <a:solidFill>
              <a:srgbClr val="005A60"/>
            </a:solidFill>
            <a:prstDash val="solid"/>
            <a:round/>
            <a:headEnd len="sm" w="sm" type="none"/>
            <a:tailEnd len="sm" w="sm" type="none"/>
          </a:ln>
          <a:effectLst>
            <a:outerShdw blurRad="57150" rotWithShape="0" algn="bl" dir="5400000" dist="19050">
              <a:srgbClr val="000000">
                <a:alpha val="50000"/>
              </a:srgbClr>
            </a:outerShdw>
          </a:effectLst>
        </p:spPr>
      </p:pic>
      <p:sp>
        <p:nvSpPr>
          <p:cNvPr id="224" name="Google Shape;224;p39"/>
          <p:cNvSpPr txBox="1"/>
          <p:nvPr/>
        </p:nvSpPr>
        <p:spPr>
          <a:xfrm>
            <a:off x="5332975" y="2826000"/>
            <a:ext cx="3000000" cy="121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latin typeface="Montserrat"/>
                <a:ea typeface="Montserrat"/>
                <a:cs typeface="Montserrat"/>
                <a:sym typeface="Montserrat"/>
              </a:rPr>
              <a:t>Kolom </a:t>
            </a:r>
            <a:r>
              <a:rPr b="1" lang="en" sz="1200">
                <a:solidFill>
                  <a:schemeClr val="dk1"/>
                </a:solidFill>
                <a:latin typeface="Montserrat"/>
                <a:ea typeface="Montserrat"/>
                <a:cs typeface="Montserrat"/>
                <a:sym typeface="Montserrat"/>
              </a:rPr>
              <a:t>categorical</a:t>
            </a:r>
            <a:r>
              <a:rPr lang="en" sz="1200">
                <a:solidFill>
                  <a:schemeClr val="dk1"/>
                </a:solidFill>
                <a:latin typeface="Montserrat"/>
                <a:ea typeface="Montserrat"/>
                <a:cs typeface="Montserrat"/>
                <a:sym typeface="Montserrat"/>
              </a:rPr>
              <a:t> dengan tipe data </a:t>
            </a:r>
            <a:r>
              <a:rPr b="1" lang="en" sz="1200">
                <a:solidFill>
                  <a:schemeClr val="dk1"/>
                </a:solidFill>
                <a:latin typeface="Montserrat"/>
                <a:ea typeface="Montserrat"/>
                <a:cs typeface="Montserrat"/>
                <a:sym typeface="Montserrat"/>
              </a:rPr>
              <a:t>object</a:t>
            </a:r>
            <a:r>
              <a:rPr lang="en" sz="1200">
                <a:solidFill>
                  <a:schemeClr val="dk1"/>
                </a:solidFill>
                <a:latin typeface="Montserrat"/>
                <a:ea typeface="Montserrat"/>
                <a:cs typeface="Montserrat"/>
                <a:sym typeface="Montserrat"/>
              </a:rPr>
              <a:t>, dan kolom </a:t>
            </a:r>
            <a:r>
              <a:rPr b="1" lang="en" sz="1200">
                <a:solidFill>
                  <a:schemeClr val="dk1"/>
                </a:solidFill>
                <a:latin typeface="Montserrat"/>
                <a:ea typeface="Montserrat"/>
                <a:cs typeface="Montserrat"/>
                <a:sym typeface="Montserrat"/>
              </a:rPr>
              <a:t>numerical</a:t>
            </a:r>
            <a:r>
              <a:rPr lang="en" sz="1200">
                <a:solidFill>
                  <a:schemeClr val="dk1"/>
                </a:solidFill>
                <a:latin typeface="Montserrat"/>
                <a:ea typeface="Montserrat"/>
                <a:cs typeface="Montserrat"/>
                <a:sym typeface="Montserrat"/>
              </a:rPr>
              <a:t> dengan tipe data </a:t>
            </a:r>
            <a:r>
              <a:rPr b="1" lang="en" sz="1200">
                <a:solidFill>
                  <a:schemeClr val="dk1"/>
                </a:solidFill>
                <a:latin typeface="Montserrat"/>
                <a:ea typeface="Montserrat"/>
                <a:cs typeface="Montserrat"/>
                <a:sym typeface="Montserrat"/>
              </a:rPr>
              <a:t>int64</a:t>
            </a:r>
            <a:r>
              <a:rPr lang="en" sz="1200">
                <a:solidFill>
                  <a:schemeClr val="dk1"/>
                </a:solidFill>
                <a:latin typeface="Montserrat"/>
                <a:ea typeface="Montserrat"/>
                <a:cs typeface="Montserrat"/>
                <a:sym typeface="Montserrat"/>
              </a:rPr>
              <a:t>, karena kolom </a:t>
            </a:r>
            <a:r>
              <a:rPr b="1" lang="en" sz="1200">
                <a:solidFill>
                  <a:schemeClr val="dk1"/>
                </a:solidFill>
                <a:latin typeface="Montserrat"/>
                <a:ea typeface="Montserrat"/>
                <a:cs typeface="Montserrat"/>
                <a:sym typeface="Montserrat"/>
              </a:rPr>
              <a:t>numerical mempunyai nilai yang bulat.</a:t>
            </a:r>
            <a:endParaRPr b="1" sz="1200">
              <a:solidFill>
                <a:schemeClr val="dk1"/>
              </a:solidFill>
              <a:latin typeface="Montserrat"/>
              <a:ea typeface="Montserrat"/>
              <a:cs typeface="Montserrat"/>
              <a:sym typeface="Montserrat"/>
            </a:endParaRPr>
          </a:p>
        </p:txBody>
      </p:sp>
      <p:sp>
        <p:nvSpPr>
          <p:cNvPr id="225" name="Google Shape;225;p39"/>
          <p:cNvSpPr/>
          <p:nvPr/>
        </p:nvSpPr>
        <p:spPr>
          <a:xfrm>
            <a:off x="6725425" y="2402700"/>
            <a:ext cx="215100" cy="423300"/>
          </a:xfrm>
          <a:prstGeom prst="downArrow">
            <a:avLst>
              <a:gd fmla="val 50000" name="adj1"/>
              <a:gd fmla="val 50000" name="adj2"/>
            </a:avLst>
          </a:prstGeom>
          <a:solidFill>
            <a:srgbClr val="FF6B00"/>
          </a:solidFill>
          <a:ln cap="flat" cmpd="sng" w="9525">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idx="1" type="body"/>
          </p:nvPr>
        </p:nvSpPr>
        <p:spPr>
          <a:xfrm>
            <a:off x="4947925" y="1858650"/>
            <a:ext cx="3236700" cy="14262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852"/>
              <a:buNone/>
            </a:pPr>
            <a:r>
              <a:rPr lang="en" sz="1285"/>
              <a:t>Berdasarkan df.isna( ) diketahui bahwa </a:t>
            </a:r>
            <a:r>
              <a:rPr b="1" lang="en" sz="1285"/>
              <a:t>tidak ada data yang kosong</a:t>
            </a:r>
            <a:r>
              <a:rPr lang="en" sz="1285"/>
              <a:t> pada dataset yang digunakan, sehingga nilai persentase missing value terhadap keseluruhan data adalah 0</a:t>
            </a:r>
            <a:endParaRPr sz="1285"/>
          </a:p>
        </p:txBody>
      </p:sp>
      <p:sp>
        <p:nvSpPr>
          <p:cNvPr id="231" name="Google Shape;231;p40"/>
          <p:cNvSpPr txBox="1"/>
          <p:nvPr/>
        </p:nvSpPr>
        <p:spPr>
          <a:xfrm>
            <a:off x="405449" y="2684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Descriptive Statistics</a:t>
            </a:r>
            <a:endParaRPr b="1" i="1" sz="2300" u="none" cap="none" strike="noStrike">
              <a:solidFill>
                <a:srgbClr val="FF6B00"/>
              </a:solidFill>
              <a:latin typeface="Montserrat"/>
              <a:ea typeface="Montserrat"/>
              <a:cs typeface="Montserrat"/>
              <a:sym typeface="Montserrat"/>
            </a:endParaRPr>
          </a:p>
        </p:txBody>
      </p:sp>
      <p:pic>
        <p:nvPicPr>
          <p:cNvPr id="232" name="Google Shape;232;p40"/>
          <p:cNvPicPr preferRelativeResize="0"/>
          <p:nvPr/>
        </p:nvPicPr>
        <p:blipFill>
          <a:blip r:embed="rId3">
            <a:alphaModFix/>
          </a:blip>
          <a:stretch>
            <a:fillRect/>
          </a:stretch>
        </p:blipFill>
        <p:spPr>
          <a:xfrm>
            <a:off x="1962550" y="691750"/>
            <a:ext cx="2609438" cy="4146950"/>
          </a:xfrm>
          <a:prstGeom prst="rect">
            <a:avLst/>
          </a:prstGeom>
          <a:noFill/>
          <a:ln cap="flat" cmpd="sng" w="19050">
            <a:solidFill>
              <a:srgbClr val="005A6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nvSpPr>
        <p:spPr>
          <a:xfrm>
            <a:off x="405449" y="2684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Descriptive Statistics</a:t>
            </a:r>
            <a:endParaRPr b="1" i="1" sz="2300" u="none" cap="none" strike="noStrike">
              <a:solidFill>
                <a:srgbClr val="FF6B00"/>
              </a:solidFill>
              <a:latin typeface="Montserrat"/>
              <a:ea typeface="Montserrat"/>
              <a:cs typeface="Montserrat"/>
              <a:sym typeface="Montserrat"/>
            </a:endParaRPr>
          </a:p>
        </p:txBody>
      </p:sp>
      <p:pic>
        <p:nvPicPr>
          <p:cNvPr id="238" name="Google Shape;238;p41"/>
          <p:cNvPicPr preferRelativeResize="0"/>
          <p:nvPr/>
        </p:nvPicPr>
        <p:blipFill>
          <a:blip r:embed="rId3">
            <a:alphaModFix/>
          </a:blip>
          <a:stretch>
            <a:fillRect/>
          </a:stretch>
        </p:blipFill>
        <p:spPr>
          <a:xfrm>
            <a:off x="1918575" y="726175"/>
            <a:ext cx="5306852" cy="2256250"/>
          </a:xfrm>
          <a:prstGeom prst="rect">
            <a:avLst/>
          </a:prstGeom>
          <a:noFill/>
          <a:ln cap="flat" cmpd="sng" w="28575">
            <a:solidFill>
              <a:srgbClr val="005A60"/>
            </a:solidFill>
            <a:prstDash val="solid"/>
            <a:round/>
            <a:headEnd len="sm" w="sm" type="none"/>
            <a:tailEnd len="sm" w="sm" type="none"/>
          </a:ln>
          <a:effectLst>
            <a:outerShdw blurRad="57150" rotWithShape="0" algn="bl" dir="5400000" dist="19050">
              <a:srgbClr val="000000">
                <a:alpha val="50000"/>
              </a:srgbClr>
            </a:outerShdw>
          </a:effectLst>
        </p:spPr>
      </p:pic>
      <p:sp>
        <p:nvSpPr>
          <p:cNvPr id="239" name="Google Shape;239;p41"/>
          <p:cNvSpPr txBox="1"/>
          <p:nvPr/>
        </p:nvSpPr>
        <p:spPr>
          <a:xfrm>
            <a:off x="481350" y="3058625"/>
            <a:ext cx="8181300" cy="18822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SzPts val="1100"/>
              <a:buFont typeface="Montserrat"/>
              <a:buChar char="●"/>
            </a:pPr>
            <a:r>
              <a:rPr lang="en" sz="1100">
                <a:solidFill>
                  <a:schemeClr val="dk1"/>
                </a:solidFill>
                <a:latin typeface="Montserrat"/>
                <a:ea typeface="Montserrat"/>
                <a:cs typeface="Montserrat"/>
                <a:sym typeface="Montserrat"/>
              </a:rPr>
              <a:t>Berdasarkan hasil perhitungan statistika, terdapat </a:t>
            </a:r>
            <a:r>
              <a:rPr b="1" lang="en" sz="1100">
                <a:solidFill>
                  <a:schemeClr val="dk1"/>
                </a:solidFill>
                <a:latin typeface="Montserrat"/>
                <a:ea typeface="Montserrat"/>
                <a:cs typeface="Montserrat"/>
                <a:sym typeface="Montserrat"/>
              </a:rPr>
              <a:t>perbedaan angka antara mean dan median</a:t>
            </a:r>
            <a:r>
              <a:rPr lang="en" sz="1100">
                <a:solidFill>
                  <a:schemeClr val="dk1"/>
                </a:solidFill>
                <a:latin typeface="Montserrat"/>
                <a:ea typeface="Montserrat"/>
                <a:cs typeface="Montserrat"/>
                <a:sym typeface="Montserrat"/>
              </a:rPr>
              <a:t> pada </a:t>
            </a:r>
            <a:r>
              <a:rPr b="1" lang="en" sz="1100">
                <a:solidFill>
                  <a:schemeClr val="dk1"/>
                </a:solidFill>
                <a:latin typeface="Montserrat"/>
                <a:ea typeface="Montserrat"/>
                <a:cs typeface="Montserrat"/>
                <a:sym typeface="Montserrat"/>
              </a:rPr>
              <a:t>kolom balance, duration, pdays, campaign, previous. </a:t>
            </a:r>
            <a:r>
              <a:rPr lang="en" sz="1100">
                <a:solidFill>
                  <a:schemeClr val="dk1"/>
                </a:solidFill>
                <a:latin typeface="Montserrat"/>
                <a:ea typeface="Montserrat"/>
                <a:cs typeface="Montserrat"/>
                <a:sym typeface="Montserrat"/>
              </a:rPr>
              <a:t>Nilai mean </a:t>
            </a:r>
            <a:r>
              <a:rPr b="1" lang="en" sz="1100">
                <a:solidFill>
                  <a:schemeClr val="dk1"/>
                </a:solidFill>
                <a:latin typeface="Montserrat"/>
                <a:ea typeface="Montserrat"/>
                <a:cs typeface="Montserrat"/>
                <a:sym typeface="Montserrat"/>
              </a:rPr>
              <a:t>lebih besar</a:t>
            </a:r>
            <a:r>
              <a:rPr lang="en" sz="1100">
                <a:solidFill>
                  <a:schemeClr val="dk1"/>
                </a:solidFill>
                <a:latin typeface="Montserrat"/>
                <a:ea typeface="Montserrat"/>
                <a:cs typeface="Montserrat"/>
                <a:sym typeface="Montserrat"/>
              </a:rPr>
              <a:t> dari median-nya, mengindikasikan bahwa </a:t>
            </a:r>
            <a:r>
              <a:rPr b="1" lang="en" sz="1100">
                <a:solidFill>
                  <a:schemeClr val="dk1"/>
                </a:solidFill>
                <a:latin typeface="Montserrat"/>
                <a:ea typeface="Montserrat"/>
                <a:cs typeface="Montserrat"/>
                <a:sym typeface="Montserrat"/>
              </a:rPr>
              <a:t>grafik distribusi frekuensi menceng kanan atau kemencengan positif.</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Dalam hal nilai minimum, kolom 'balance' memiliki nilai negatif (-8019), yang mungkin tidak sesuai untuk saldo rekening bank. </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Kolom 'duration' memiliki nilai minimum 0, yang mungkin tidak sesuai untuk durasi panggilan. Hal ini mungkin menunjukkan panggilan yang terlewat atau masalah lain.</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Char char="●"/>
            </a:pPr>
            <a:r>
              <a:rPr lang="en" sz="1100">
                <a:latin typeface="Montserrat"/>
                <a:ea typeface="Montserrat"/>
                <a:cs typeface="Montserrat"/>
                <a:sym typeface="Montserrat"/>
              </a:rPr>
              <a:t>Kolom pdays memiliki nilai minimum -1, nilai tersebut merupakan representasi nasabah yang belum pernah dihubungi di campaign sebelumnya.</a:t>
            </a:r>
            <a:endParaRPr sz="1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1254900" y="899487"/>
            <a:ext cx="6634202" cy="179765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45" name="Google Shape;245;p42"/>
          <p:cNvSpPr txBox="1"/>
          <p:nvPr/>
        </p:nvSpPr>
        <p:spPr>
          <a:xfrm>
            <a:off x="405449" y="2684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Descriptive Statistics</a:t>
            </a:r>
            <a:endParaRPr b="1" i="1" sz="2300" u="none" cap="none" strike="noStrike">
              <a:solidFill>
                <a:srgbClr val="FF6B00"/>
              </a:solidFill>
              <a:latin typeface="Montserrat"/>
              <a:ea typeface="Montserrat"/>
              <a:cs typeface="Montserrat"/>
              <a:sym typeface="Montserrat"/>
            </a:endParaRPr>
          </a:p>
        </p:txBody>
      </p:sp>
      <p:sp>
        <p:nvSpPr>
          <p:cNvPr id="246" name="Google Shape;246;p42"/>
          <p:cNvSpPr txBox="1"/>
          <p:nvPr/>
        </p:nvSpPr>
        <p:spPr>
          <a:xfrm>
            <a:off x="481650" y="2828675"/>
            <a:ext cx="8520600" cy="2050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Berdasarkan observasi kolom-kolom categorical, kebanyakan dari nasabah bank adalah orang yang </a:t>
            </a:r>
            <a:r>
              <a:rPr b="1" lang="en" sz="1200">
                <a:solidFill>
                  <a:schemeClr val="dk1"/>
                </a:solidFill>
                <a:latin typeface="Montserrat"/>
                <a:ea typeface="Montserrat"/>
                <a:cs typeface="Montserrat"/>
                <a:sym typeface="Montserrat"/>
              </a:rPr>
              <a:t>memiliki pekerjaan </a:t>
            </a:r>
            <a:r>
              <a:rPr b="1" i="1" lang="en" sz="1200">
                <a:solidFill>
                  <a:schemeClr val="dk1"/>
                </a:solidFill>
                <a:latin typeface="Montserrat"/>
                <a:ea typeface="Montserrat"/>
                <a:cs typeface="Montserrat"/>
                <a:sym typeface="Montserrat"/>
              </a:rPr>
              <a:t>“blue-collar”</a:t>
            </a:r>
            <a:r>
              <a:rPr i="1" lang="en" sz="1200">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atau para pekerja kasar, yang </a:t>
            </a:r>
            <a:r>
              <a:rPr b="1" lang="en" sz="1200">
                <a:solidFill>
                  <a:schemeClr val="dk1"/>
                </a:solidFill>
                <a:latin typeface="Montserrat"/>
                <a:ea typeface="Montserrat"/>
                <a:cs typeface="Montserrat"/>
                <a:sym typeface="Montserrat"/>
              </a:rPr>
              <a:t>sudah menikah dengan pendidikan menengah.</a:t>
            </a:r>
            <a:endParaRPr sz="1200">
              <a:latin typeface="Montserrat"/>
              <a:ea typeface="Montserrat"/>
              <a:cs typeface="Montserrat"/>
              <a:sym typeface="Montserrat"/>
            </a:endParaRPr>
          </a:p>
          <a:p>
            <a:pPr indent="-304800" lvl="0" marL="457200" rtl="0" algn="just">
              <a:lnSpc>
                <a:spcPct val="115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Para nasabah tersebut sebagian besar </a:t>
            </a:r>
            <a:r>
              <a:rPr b="1" lang="en" sz="1200">
                <a:solidFill>
                  <a:srgbClr val="000000"/>
                </a:solidFill>
                <a:latin typeface="Montserrat"/>
                <a:ea typeface="Montserrat"/>
                <a:cs typeface="Montserrat"/>
                <a:sym typeface="Montserrat"/>
              </a:rPr>
              <a:t>memiliki pinjaman rumah,</a:t>
            </a:r>
            <a:r>
              <a:rPr lang="en" sz="1200">
                <a:solidFill>
                  <a:srgbClr val="000000"/>
                </a:solidFill>
                <a:latin typeface="Montserrat"/>
                <a:ea typeface="Montserrat"/>
                <a:cs typeface="Montserrat"/>
                <a:sym typeface="Montserrat"/>
              </a:rPr>
              <a:t> yang dapat </a:t>
            </a:r>
            <a:r>
              <a:rPr b="1" lang="en" sz="1200">
                <a:solidFill>
                  <a:srgbClr val="000000"/>
                </a:solidFill>
                <a:latin typeface="Montserrat"/>
                <a:ea typeface="Montserrat"/>
                <a:cs typeface="Montserrat"/>
                <a:sym typeface="Montserrat"/>
              </a:rPr>
              <a:t>dihubungi lewat telepon seluler.</a:t>
            </a:r>
            <a:r>
              <a:rPr lang="en" sz="1200">
                <a:solidFill>
                  <a:srgbClr val="000000"/>
                </a:solidFill>
                <a:latin typeface="Montserrat"/>
                <a:ea typeface="Montserrat"/>
                <a:cs typeface="Montserrat"/>
                <a:sym typeface="Montserrat"/>
              </a:rPr>
              <a:t> Namun, sebagian besar dari para nasabah tersebut </a:t>
            </a:r>
            <a:r>
              <a:rPr b="1" lang="en" sz="1200">
                <a:solidFill>
                  <a:srgbClr val="000000"/>
                </a:solidFill>
                <a:latin typeface="Montserrat"/>
                <a:ea typeface="Montserrat"/>
                <a:cs typeface="Montserrat"/>
                <a:sym typeface="Montserrat"/>
              </a:rPr>
              <a:t>tidak mendepositkan uang mereka pada bank sebelumnya.</a:t>
            </a:r>
            <a:endParaRPr b="1" sz="1200">
              <a:solidFill>
                <a:srgbClr val="000000"/>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Dalam hal unique data, </a:t>
            </a:r>
            <a:r>
              <a:rPr b="1" lang="en" sz="1200">
                <a:solidFill>
                  <a:schemeClr val="dk1"/>
                </a:solidFill>
                <a:latin typeface="Montserrat"/>
                <a:ea typeface="Montserrat"/>
                <a:cs typeface="Montserrat"/>
                <a:sym typeface="Montserrat"/>
              </a:rPr>
              <a:t>tidak ada data yang terlalu beragam</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0" marL="457200" rtl="0" algn="just">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Dalam hal frequency, variabel 'default' memiliki jumlah nilai "no" yang terlalu banyak, hal ini juga terjadi pada variabel 'month', 'poutcome' dan 'y' yang cukup ada ketimpangan data.</a:t>
            </a:r>
            <a:endParaRPr b="1" sz="12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pic>
        <p:nvPicPr>
          <p:cNvPr id="252" name="Google Shape;252;p43"/>
          <p:cNvPicPr preferRelativeResize="0"/>
          <p:nvPr/>
        </p:nvPicPr>
        <p:blipFill rotWithShape="1">
          <a:blip r:embed="rId3">
            <a:alphaModFix/>
          </a:blip>
          <a:srcRect b="0" l="148" r="71309" t="0"/>
          <a:stretch/>
        </p:blipFill>
        <p:spPr>
          <a:xfrm>
            <a:off x="813050" y="551750"/>
            <a:ext cx="1968307" cy="2286300"/>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sp>
        <p:nvSpPr>
          <p:cNvPr id="253" name="Google Shape;253;p43"/>
          <p:cNvSpPr txBox="1"/>
          <p:nvPr>
            <p:ph idx="1" type="body"/>
          </p:nvPr>
        </p:nvSpPr>
        <p:spPr>
          <a:xfrm>
            <a:off x="391250" y="2837361"/>
            <a:ext cx="2811900" cy="2286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688"/>
              <a:buNone/>
            </a:pPr>
            <a:r>
              <a:rPr b="1" lang="en" sz="800"/>
              <a:t>"age" : </a:t>
            </a:r>
            <a:endParaRPr b="1" sz="800"/>
          </a:p>
          <a:p>
            <a:pPr indent="-279400" lvl="1" marL="342900" rtl="0" algn="just">
              <a:lnSpc>
                <a:spcPct val="100000"/>
              </a:lnSpc>
              <a:spcBef>
                <a:spcPts val="0"/>
              </a:spcBef>
              <a:spcAft>
                <a:spcPts val="0"/>
              </a:spcAft>
              <a:buSzPts val="800"/>
              <a:buChar char="○"/>
            </a:pPr>
            <a:r>
              <a:rPr lang="en" sz="800"/>
              <a:t>Rentang usia responden antara 18-95 tahun.</a:t>
            </a:r>
            <a:endParaRPr sz="800"/>
          </a:p>
          <a:p>
            <a:pPr indent="-279400" lvl="1" marL="342900" rtl="0" algn="just">
              <a:lnSpc>
                <a:spcPct val="100000"/>
              </a:lnSpc>
              <a:spcBef>
                <a:spcPts val="0"/>
              </a:spcBef>
              <a:spcAft>
                <a:spcPts val="0"/>
              </a:spcAft>
              <a:buSzPts val="800"/>
              <a:buChar char="○"/>
            </a:pPr>
            <a:r>
              <a:rPr lang="en" sz="800"/>
              <a:t>Median usia responden adalah sekitar 39 tahun.</a:t>
            </a:r>
            <a:endParaRPr sz="800"/>
          </a:p>
          <a:p>
            <a:pPr indent="-279400" lvl="1" marL="342900" rtl="0" algn="just">
              <a:lnSpc>
                <a:spcPct val="100000"/>
              </a:lnSpc>
              <a:spcBef>
                <a:spcPts val="0"/>
              </a:spcBef>
              <a:spcAft>
                <a:spcPts val="0"/>
              </a:spcAft>
              <a:buSzPts val="800"/>
              <a:buChar char="○"/>
            </a:pPr>
            <a:r>
              <a:rPr lang="en" sz="800"/>
              <a:t>50% dari keseluruhan data terpusat pada usia antara 33 hingga 48 tahun.</a:t>
            </a:r>
            <a:endParaRPr sz="800"/>
          </a:p>
          <a:p>
            <a:pPr indent="-279400" lvl="1" marL="342900" rtl="0" algn="just">
              <a:lnSpc>
                <a:spcPct val="100000"/>
              </a:lnSpc>
              <a:spcBef>
                <a:spcPts val="0"/>
              </a:spcBef>
              <a:spcAft>
                <a:spcPts val="0"/>
              </a:spcAft>
              <a:buSzPts val="800"/>
              <a:buChar char="○"/>
            </a:pPr>
            <a:r>
              <a:rPr lang="en" sz="800"/>
              <a:t>Distribusi usia cenderung normal tanpa adanya outlier.</a:t>
            </a:r>
            <a:endParaRPr sz="800"/>
          </a:p>
          <a:p>
            <a:pPr indent="0" lvl="0" marL="0" rtl="0" algn="just">
              <a:lnSpc>
                <a:spcPct val="100000"/>
              </a:lnSpc>
              <a:spcBef>
                <a:spcPts val="0"/>
              </a:spcBef>
              <a:spcAft>
                <a:spcPts val="0"/>
              </a:spcAft>
              <a:buSzPts val="688"/>
              <a:buNone/>
            </a:pPr>
            <a:r>
              <a:rPr b="1" lang="en" sz="800"/>
              <a:t>"balance" : </a:t>
            </a:r>
            <a:endParaRPr b="1" sz="800"/>
          </a:p>
          <a:p>
            <a:pPr indent="-279400" lvl="1" marL="342900" rtl="0" algn="just">
              <a:lnSpc>
                <a:spcPct val="100000"/>
              </a:lnSpc>
              <a:spcBef>
                <a:spcPts val="0"/>
              </a:spcBef>
              <a:spcAft>
                <a:spcPts val="0"/>
              </a:spcAft>
              <a:buSzPts val="800"/>
              <a:buChar char="○"/>
            </a:pPr>
            <a:r>
              <a:rPr lang="en" sz="800"/>
              <a:t>Saldo rekening responden memiliki variasi yang sangat besar, dengan rentang dari -8019 hingga 102127. </a:t>
            </a:r>
            <a:endParaRPr sz="800"/>
          </a:p>
          <a:p>
            <a:pPr indent="-279400" lvl="1" marL="342900" rtl="0" algn="just">
              <a:lnSpc>
                <a:spcPct val="100000"/>
              </a:lnSpc>
              <a:spcBef>
                <a:spcPts val="0"/>
              </a:spcBef>
              <a:spcAft>
                <a:spcPts val="0"/>
              </a:spcAft>
              <a:buSzPts val="800"/>
              <a:buChar char="○"/>
            </a:pPr>
            <a:r>
              <a:rPr lang="en" sz="800"/>
              <a:t>Sebagian besar responden memiliki saldo di bawah 1428. </a:t>
            </a:r>
            <a:endParaRPr sz="800"/>
          </a:p>
          <a:p>
            <a:pPr indent="-279400" lvl="1" marL="342900" rtl="0" algn="just">
              <a:lnSpc>
                <a:spcPct val="100000"/>
              </a:lnSpc>
              <a:spcBef>
                <a:spcPts val="0"/>
              </a:spcBef>
              <a:spcAft>
                <a:spcPts val="0"/>
              </a:spcAft>
              <a:buSzPts val="800"/>
              <a:buChar char="○"/>
            </a:pPr>
            <a:r>
              <a:rPr lang="en" sz="800"/>
              <a:t>Terdapat outlier ekstrim pada sisi atas distribusi, menunjukkan adanya responden dengan saldo rekening yang sangat tinggi. </a:t>
            </a:r>
            <a:endParaRPr b="1" sz="800"/>
          </a:p>
        </p:txBody>
      </p:sp>
      <p:sp>
        <p:nvSpPr>
          <p:cNvPr id="254" name="Google Shape;254;p43"/>
          <p:cNvSpPr txBox="1"/>
          <p:nvPr/>
        </p:nvSpPr>
        <p:spPr>
          <a:xfrm>
            <a:off x="5038775" y="97150"/>
            <a:ext cx="63861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Boxplot - Numerical Columns</a:t>
            </a:r>
            <a:endParaRPr b="1" i="1" sz="1200">
              <a:solidFill>
                <a:srgbClr val="0198A3"/>
              </a:solidFill>
              <a:latin typeface="Montserrat"/>
              <a:ea typeface="Montserrat"/>
              <a:cs typeface="Montserrat"/>
              <a:sym typeface="Montserrat"/>
            </a:endParaRPr>
          </a:p>
        </p:txBody>
      </p:sp>
      <p:sp>
        <p:nvSpPr>
          <p:cNvPr id="255" name="Google Shape;255;p43"/>
          <p:cNvSpPr txBox="1"/>
          <p:nvPr>
            <p:ph idx="1" type="body"/>
          </p:nvPr>
        </p:nvSpPr>
        <p:spPr>
          <a:xfrm>
            <a:off x="2901225" y="551750"/>
            <a:ext cx="3738900" cy="21252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05"/>
              <a:buNone/>
            </a:pPr>
            <a:r>
              <a:rPr b="1" lang="en" sz="800"/>
              <a:t>"day"</a:t>
            </a:r>
            <a:r>
              <a:rPr b="1" lang="en" sz="800"/>
              <a:t>: </a:t>
            </a:r>
            <a:endParaRPr b="1" sz="800"/>
          </a:p>
          <a:p>
            <a:pPr indent="-222250" lvl="1" marL="228600" rtl="0" algn="just">
              <a:lnSpc>
                <a:spcPct val="95000"/>
              </a:lnSpc>
              <a:spcBef>
                <a:spcPts val="0"/>
              </a:spcBef>
              <a:spcAft>
                <a:spcPts val="0"/>
              </a:spcAft>
              <a:buSzPts val="800"/>
              <a:buChar char="○"/>
            </a:pPr>
            <a:r>
              <a:rPr lang="en" sz="800"/>
              <a:t>Mayoritas hari terakhir responden dikontak antara hari ke 8 hingga ke 21. Secara umum, distribusi data cenderung normal tanpa terlihat outliers.</a:t>
            </a:r>
            <a:endParaRPr sz="800"/>
          </a:p>
          <a:p>
            <a:pPr indent="0" lvl="0" marL="0" rtl="0" algn="just">
              <a:lnSpc>
                <a:spcPct val="95000"/>
              </a:lnSpc>
              <a:spcBef>
                <a:spcPts val="0"/>
              </a:spcBef>
              <a:spcAft>
                <a:spcPts val="0"/>
              </a:spcAft>
              <a:buSzPts val="605"/>
              <a:buNone/>
            </a:pPr>
            <a:r>
              <a:rPr b="1" lang="en" sz="800"/>
              <a:t>"duration": </a:t>
            </a:r>
            <a:endParaRPr b="1" sz="800"/>
          </a:p>
          <a:p>
            <a:pPr indent="-222250" lvl="1" marL="228600" rtl="0" algn="just">
              <a:lnSpc>
                <a:spcPct val="95000"/>
              </a:lnSpc>
              <a:spcBef>
                <a:spcPts val="0"/>
              </a:spcBef>
              <a:spcAft>
                <a:spcPts val="0"/>
              </a:spcAft>
              <a:buSzPts val="800"/>
              <a:buChar char="○"/>
            </a:pPr>
            <a:r>
              <a:rPr lang="en" sz="800"/>
              <a:t>Durasi panggilan memiliki variasi yang cukup besar, dengan rentang dari 0 hingga 4900 detik. </a:t>
            </a:r>
            <a:endParaRPr sz="800"/>
          </a:p>
          <a:p>
            <a:pPr indent="-222250" lvl="1" marL="228600" rtl="0" algn="just">
              <a:lnSpc>
                <a:spcPct val="95000"/>
              </a:lnSpc>
              <a:spcBef>
                <a:spcPts val="0"/>
              </a:spcBef>
              <a:spcAft>
                <a:spcPts val="0"/>
              </a:spcAft>
              <a:buSzPts val="800"/>
              <a:buChar char="○"/>
            </a:pPr>
            <a:r>
              <a:rPr lang="en" sz="800"/>
              <a:t>Median durasi panggilan adalah sekitar 180 detik. </a:t>
            </a:r>
            <a:endParaRPr sz="800"/>
          </a:p>
          <a:p>
            <a:pPr indent="-222250" lvl="1" marL="228600" rtl="0" algn="just">
              <a:lnSpc>
                <a:spcPct val="95000"/>
              </a:lnSpc>
              <a:spcBef>
                <a:spcPts val="0"/>
              </a:spcBef>
              <a:spcAft>
                <a:spcPts val="0"/>
              </a:spcAft>
              <a:buSzPts val="800"/>
              <a:buChar char="○"/>
            </a:pPr>
            <a:r>
              <a:rPr lang="en" sz="800"/>
              <a:t>Adanya outlier di bagian atas boxplot yang disertai dengan whisker bagian atas yang lebih panjang, menunjukkan bahwa distribusi data menjulur ke arah kanan (positive skewness).</a:t>
            </a:r>
            <a:endParaRPr sz="800"/>
          </a:p>
          <a:p>
            <a:pPr indent="0" lvl="0" marL="0" rtl="0" algn="just">
              <a:lnSpc>
                <a:spcPct val="95000"/>
              </a:lnSpc>
              <a:spcBef>
                <a:spcPts val="0"/>
              </a:spcBef>
              <a:spcAft>
                <a:spcPts val="0"/>
              </a:spcAft>
              <a:buSzPts val="605"/>
              <a:buNone/>
            </a:pPr>
            <a:r>
              <a:rPr b="1" lang="en" sz="800"/>
              <a:t>"campaign": </a:t>
            </a:r>
            <a:endParaRPr b="1" sz="800"/>
          </a:p>
          <a:p>
            <a:pPr indent="-222250" lvl="1" marL="228600" rtl="0" algn="just">
              <a:lnSpc>
                <a:spcPct val="95000"/>
              </a:lnSpc>
              <a:spcBef>
                <a:spcPts val="0"/>
              </a:spcBef>
              <a:spcAft>
                <a:spcPts val="0"/>
              </a:spcAft>
              <a:buSzPts val="800"/>
              <a:buChar char="○"/>
            </a:pPr>
            <a:r>
              <a:rPr lang="en" sz="800"/>
              <a:t>Keseluruhan data terpusat pada jumlah campaign antara 0 hingga 8. </a:t>
            </a:r>
            <a:endParaRPr sz="800"/>
          </a:p>
          <a:p>
            <a:pPr indent="-222250" lvl="1" marL="228600" rtl="0" algn="just">
              <a:lnSpc>
                <a:spcPct val="95000"/>
              </a:lnSpc>
              <a:spcBef>
                <a:spcPts val="0"/>
              </a:spcBef>
              <a:spcAft>
                <a:spcPts val="0"/>
              </a:spcAft>
              <a:buSzPts val="800"/>
              <a:buChar char="○"/>
            </a:pPr>
            <a:r>
              <a:rPr lang="en" sz="800"/>
              <a:t>Terdapat banyak outlier pada sisi atas distribusi, menunjukkan adanya beberapa responden dengan jumlah kontak yang sangat tinggi.  </a:t>
            </a:r>
            <a:endParaRPr sz="800"/>
          </a:p>
        </p:txBody>
      </p:sp>
      <p:sp>
        <p:nvSpPr>
          <p:cNvPr id="256" name="Google Shape;256;p43"/>
          <p:cNvSpPr txBox="1"/>
          <p:nvPr>
            <p:ph idx="1" type="body"/>
          </p:nvPr>
        </p:nvSpPr>
        <p:spPr>
          <a:xfrm>
            <a:off x="6453825" y="3088850"/>
            <a:ext cx="2690100" cy="223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800"/>
              <a:t>“</a:t>
            </a:r>
            <a:r>
              <a:rPr b="1" lang="en" sz="800"/>
              <a:t>pdays": </a:t>
            </a:r>
            <a:endParaRPr b="1" sz="800"/>
          </a:p>
          <a:p>
            <a:pPr indent="-165100" lvl="1" marL="171450" rtl="0" algn="just">
              <a:spcBef>
                <a:spcPts val="0"/>
              </a:spcBef>
              <a:spcAft>
                <a:spcPts val="0"/>
              </a:spcAft>
              <a:buSzPts val="800"/>
              <a:buChar char="○"/>
            </a:pPr>
            <a:r>
              <a:rPr lang="en" sz="800"/>
              <a:t>Median jumlah hari adalah -1, yang mungkin menunjukkan bahwa mayoritas responden belum pernah dikontak sebelumnya.</a:t>
            </a:r>
            <a:endParaRPr sz="800"/>
          </a:p>
          <a:p>
            <a:pPr indent="-165100" lvl="1" marL="171450" rtl="0" algn="just">
              <a:spcBef>
                <a:spcPts val="0"/>
              </a:spcBef>
              <a:spcAft>
                <a:spcPts val="0"/>
              </a:spcAft>
              <a:buSzPts val="800"/>
              <a:buChar char="○"/>
            </a:pPr>
            <a:r>
              <a:rPr lang="en" sz="800"/>
              <a:t>Terdapat banyak nilai ekstrem dan outlier pada sisi atas distribusi</a:t>
            </a:r>
            <a:endParaRPr sz="800"/>
          </a:p>
          <a:p>
            <a:pPr indent="0" lvl="0" marL="0" rtl="0" algn="just">
              <a:spcBef>
                <a:spcPts val="0"/>
              </a:spcBef>
              <a:spcAft>
                <a:spcPts val="0"/>
              </a:spcAft>
              <a:buNone/>
            </a:pPr>
            <a:r>
              <a:rPr b="1" lang="en" sz="800"/>
              <a:t>"previous": </a:t>
            </a:r>
            <a:endParaRPr b="1" sz="800"/>
          </a:p>
          <a:p>
            <a:pPr indent="-165100" lvl="1" marL="171450" rtl="0" algn="just">
              <a:spcBef>
                <a:spcPts val="0"/>
              </a:spcBef>
              <a:spcAft>
                <a:spcPts val="0"/>
              </a:spcAft>
              <a:buSzPts val="800"/>
              <a:buChar char="○"/>
            </a:pPr>
            <a:r>
              <a:rPr lang="en" sz="800"/>
              <a:t>Mayoritas responden tidak memiliki kontak sebelumnya sebelum kampanye saat ini, seperti yang ditunjukkan oleh nilai median 0 . </a:t>
            </a:r>
            <a:endParaRPr sz="800"/>
          </a:p>
          <a:p>
            <a:pPr indent="-165100" lvl="1" marL="171450" rtl="0" algn="just">
              <a:spcBef>
                <a:spcPts val="0"/>
              </a:spcBef>
              <a:spcAft>
                <a:spcPts val="0"/>
              </a:spcAft>
              <a:buSzPts val="800"/>
              <a:buChar char="○"/>
            </a:pPr>
            <a:r>
              <a:rPr lang="en" sz="800"/>
              <a:t>Terdapat beberapa outlier dan nilai ekstrem yang sangat tinggi(275) pada sisi atas distribusi.</a:t>
            </a:r>
            <a:endParaRPr sz="800"/>
          </a:p>
        </p:txBody>
      </p:sp>
      <p:pic>
        <p:nvPicPr>
          <p:cNvPr id="257" name="Google Shape;257;p43"/>
          <p:cNvPicPr preferRelativeResize="0"/>
          <p:nvPr/>
        </p:nvPicPr>
        <p:blipFill rotWithShape="1">
          <a:blip r:embed="rId3">
            <a:alphaModFix/>
          </a:blip>
          <a:srcRect b="0" l="28577" r="27885" t="0"/>
          <a:stretch/>
        </p:blipFill>
        <p:spPr>
          <a:xfrm>
            <a:off x="3332778" y="2808714"/>
            <a:ext cx="2940273" cy="2239011"/>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pic>
        <p:nvPicPr>
          <p:cNvPr id="258" name="Google Shape;258;p43"/>
          <p:cNvPicPr preferRelativeResize="0"/>
          <p:nvPr/>
        </p:nvPicPr>
        <p:blipFill rotWithShape="1">
          <a:blip r:embed="rId3">
            <a:alphaModFix/>
          </a:blip>
          <a:srcRect b="0" l="70854" r="0" t="0"/>
          <a:stretch/>
        </p:blipFill>
        <p:spPr>
          <a:xfrm>
            <a:off x="6770250" y="653400"/>
            <a:ext cx="1968302" cy="2239001"/>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pic>
        <p:nvPicPr>
          <p:cNvPr id="264" name="Google Shape;264;p44"/>
          <p:cNvPicPr preferRelativeResize="0"/>
          <p:nvPr/>
        </p:nvPicPr>
        <p:blipFill rotWithShape="1">
          <a:blip r:embed="rId3">
            <a:alphaModFix/>
          </a:blip>
          <a:srcRect b="357" l="0" r="0" t="367"/>
          <a:stretch/>
        </p:blipFill>
        <p:spPr>
          <a:xfrm>
            <a:off x="1000400" y="454900"/>
            <a:ext cx="7358577" cy="2446899"/>
          </a:xfrm>
          <a:prstGeom prst="rect">
            <a:avLst/>
          </a:prstGeom>
          <a:noFill/>
          <a:ln cap="flat" cmpd="sng" w="19050">
            <a:solidFill>
              <a:srgbClr val="0198A3"/>
            </a:solidFill>
            <a:prstDash val="solid"/>
            <a:round/>
            <a:headEnd len="sm" w="sm" type="none"/>
            <a:tailEnd len="sm" w="sm" type="none"/>
          </a:ln>
          <a:effectLst>
            <a:outerShdw blurRad="57150" rotWithShape="0" algn="bl" dir="5400000" dist="19050">
              <a:srgbClr val="000000">
                <a:alpha val="50000"/>
              </a:srgbClr>
            </a:outerShdw>
          </a:effectLst>
        </p:spPr>
      </p:pic>
      <p:sp>
        <p:nvSpPr>
          <p:cNvPr id="265" name="Google Shape;265;p44"/>
          <p:cNvSpPr txBox="1"/>
          <p:nvPr>
            <p:ph idx="1" type="body"/>
          </p:nvPr>
        </p:nvSpPr>
        <p:spPr>
          <a:xfrm>
            <a:off x="405450" y="2826775"/>
            <a:ext cx="8135100" cy="2512800"/>
          </a:xfrm>
          <a:prstGeom prst="rect">
            <a:avLst/>
          </a:prstGeom>
        </p:spPr>
        <p:txBody>
          <a:bodyPr anchorCtr="0" anchor="t" bIns="91425" lIns="91425" spcFirstLastPara="1" rIns="91425" wrap="square" tIns="91425">
            <a:normAutofit fontScale="70000" lnSpcReduction="10000"/>
          </a:bodyPr>
          <a:lstStyle/>
          <a:p>
            <a:pPr indent="-286385" lvl="0" marL="457200" rtl="0" algn="l">
              <a:spcBef>
                <a:spcPts val="0"/>
              </a:spcBef>
              <a:spcAft>
                <a:spcPts val="0"/>
              </a:spcAft>
              <a:buSzPct val="100000"/>
              <a:buChar char="●"/>
            </a:pPr>
            <a:r>
              <a:rPr b="1" lang="en" sz="1300"/>
              <a:t>"age"</a:t>
            </a:r>
            <a:r>
              <a:rPr b="1" lang="en" sz="1300"/>
              <a:t>: </a:t>
            </a:r>
            <a:r>
              <a:rPr lang="en" sz="1300"/>
              <a:t>Distribusi umur tampaknya cukup normal, tidak ada indikasi skewness yang signifikan.</a:t>
            </a:r>
            <a:endParaRPr sz="1300"/>
          </a:p>
          <a:p>
            <a:pPr indent="-286385" lvl="0" marL="457200" rtl="0" algn="l">
              <a:spcBef>
                <a:spcPts val="0"/>
              </a:spcBef>
              <a:spcAft>
                <a:spcPts val="0"/>
              </a:spcAft>
              <a:buSzPct val="100000"/>
              <a:buChar char="●"/>
            </a:pPr>
            <a:r>
              <a:rPr b="1" lang="en" sz="1300"/>
              <a:t>"</a:t>
            </a:r>
            <a:r>
              <a:rPr b="1" lang="en" sz="1300"/>
              <a:t>balance": </a:t>
            </a:r>
            <a:r>
              <a:rPr lang="en" sz="1300"/>
              <a:t>Distribusi saldo tampaknya sangat skew ke kanan (positively skewed). Perlu dilakukan penghapusan outlier yang berada di luar kisaran nilai yang masuk akal dengan menentukan batasan atas dan bawah atau melakukan transformasi data (log transformation)</a:t>
            </a:r>
            <a:endParaRPr sz="1300"/>
          </a:p>
          <a:p>
            <a:pPr indent="-286385" lvl="0" marL="457200" rtl="0" algn="l">
              <a:spcBef>
                <a:spcPts val="0"/>
              </a:spcBef>
              <a:spcAft>
                <a:spcPts val="0"/>
              </a:spcAft>
              <a:buSzPct val="100000"/>
              <a:buChar char="●"/>
            </a:pPr>
            <a:r>
              <a:rPr b="1" lang="en" sz="1300"/>
              <a:t>"day": </a:t>
            </a:r>
            <a:r>
              <a:rPr lang="en" sz="1300"/>
              <a:t>Distribusi kolom ini tidak menunjukkan karakteristik yang mencolok. </a:t>
            </a:r>
            <a:endParaRPr sz="1300"/>
          </a:p>
          <a:p>
            <a:pPr indent="-286385" lvl="0" marL="457200" rtl="0" algn="l">
              <a:spcBef>
                <a:spcPts val="0"/>
              </a:spcBef>
              <a:spcAft>
                <a:spcPts val="0"/>
              </a:spcAft>
              <a:buSzPct val="100000"/>
              <a:buChar char="●"/>
            </a:pPr>
            <a:r>
              <a:rPr b="1" lang="en" sz="1300"/>
              <a:t>"duration":</a:t>
            </a:r>
            <a:r>
              <a:rPr lang="en" sz="1300"/>
              <a:t> Distribusi durasi panggilan juga sangat skew ke kanan. Perlu dilakukan penanganan outlier dengan transformasi data (misalnya log transform) atau penggunaan teknik penggantian outlier (misalnya menggunakan batas atas atau bawah yang relevan).</a:t>
            </a:r>
            <a:endParaRPr sz="1300"/>
          </a:p>
          <a:p>
            <a:pPr indent="-286385" lvl="0" marL="457200" rtl="0" algn="l">
              <a:spcBef>
                <a:spcPts val="0"/>
              </a:spcBef>
              <a:spcAft>
                <a:spcPts val="0"/>
              </a:spcAft>
              <a:buSzPct val="100000"/>
              <a:buChar char="●"/>
            </a:pPr>
            <a:r>
              <a:rPr b="1" lang="en" sz="1300"/>
              <a:t>"campaign":</a:t>
            </a:r>
            <a:r>
              <a:rPr lang="en" sz="1300"/>
              <a:t> Distribusi jumlah panggilan kampanye cenderung positively skewed, dengan sebagian besar nasabah menerima panggilan dalam jumlah yang sedikit. Terdapat nilai maksimum yang jauh lebih tinggi dari nilai-nilai lainnya, menunjukkan adanya beberapa nasabah yang menerima panggilan kampanye dalam jumlah yang sangat banyak.</a:t>
            </a:r>
            <a:endParaRPr sz="1300"/>
          </a:p>
          <a:p>
            <a:pPr indent="-286385" lvl="0" marL="457200" rtl="0" algn="l">
              <a:spcBef>
                <a:spcPts val="0"/>
              </a:spcBef>
              <a:spcAft>
                <a:spcPts val="0"/>
              </a:spcAft>
              <a:buSzPct val="100000"/>
              <a:buChar char="●"/>
            </a:pPr>
            <a:r>
              <a:rPr b="1" lang="en" sz="1300"/>
              <a:t>"pdays": </a:t>
            </a:r>
            <a:r>
              <a:rPr lang="en" sz="1300"/>
              <a:t>Distribusi nilai pdays sangat skew ke kanan, dengan sebagian besar nilai berada pada -1 (non-called). Saat melakukan pra-pemrosesan data, nilai -1 dapat diganti dengan nilai yang lebih bermakna seperti NaN untuk menandai klien yang tidak pernah dihubungi sebelumnya.</a:t>
            </a:r>
            <a:endParaRPr sz="1300"/>
          </a:p>
          <a:p>
            <a:pPr indent="-286385" lvl="0" marL="457200" rtl="0" algn="l">
              <a:spcBef>
                <a:spcPts val="0"/>
              </a:spcBef>
              <a:spcAft>
                <a:spcPts val="0"/>
              </a:spcAft>
              <a:buSzPct val="100000"/>
              <a:buChar char="●"/>
            </a:pPr>
            <a:r>
              <a:rPr b="1" lang="en" sz="1300"/>
              <a:t>"previous": </a:t>
            </a:r>
            <a:r>
              <a:rPr lang="en" sz="1300"/>
              <a:t>Distribusi jumlah kontak sebelum kampanye saat ini juga sangat skew ke kanan. Perlu dilakukan penghapusan outlier yang berada di luar kisaran nilai yang masuk akal</a:t>
            </a:r>
            <a:endParaRPr sz="1300"/>
          </a:p>
        </p:txBody>
      </p:sp>
      <p:sp>
        <p:nvSpPr>
          <p:cNvPr id="266" name="Google Shape;266;p44"/>
          <p:cNvSpPr txBox="1"/>
          <p:nvPr/>
        </p:nvSpPr>
        <p:spPr>
          <a:xfrm>
            <a:off x="4842300" y="70150"/>
            <a:ext cx="34629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Histplot</a:t>
            </a:r>
            <a:r>
              <a:rPr b="1" i="1" lang="en" sz="1200">
                <a:solidFill>
                  <a:srgbClr val="0198A3"/>
                </a:solidFill>
                <a:latin typeface="Montserrat"/>
                <a:ea typeface="Montserrat"/>
                <a:cs typeface="Montserrat"/>
                <a:sym typeface="Montserrat"/>
              </a:rPr>
              <a:t> - Numerical Columns</a:t>
            </a:r>
            <a:endParaRPr b="1" i="1" sz="1200">
              <a:solidFill>
                <a:srgbClr val="0198A3"/>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sp>
        <p:nvSpPr>
          <p:cNvPr id="272" name="Google Shape;272;p45"/>
          <p:cNvSpPr txBox="1"/>
          <p:nvPr>
            <p:ph idx="1" type="body"/>
          </p:nvPr>
        </p:nvSpPr>
        <p:spPr>
          <a:xfrm>
            <a:off x="405450" y="2826775"/>
            <a:ext cx="8135100" cy="2512800"/>
          </a:xfrm>
          <a:prstGeom prst="rect">
            <a:avLst/>
          </a:prstGeom>
        </p:spPr>
        <p:txBody>
          <a:bodyPr anchorCtr="0" anchor="t" bIns="91425" lIns="91425" spcFirstLastPara="1" rIns="91425" wrap="square" tIns="91425">
            <a:noAutofit/>
          </a:bodyPr>
          <a:lstStyle/>
          <a:p>
            <a:pPr indent="-300910" lvl="0" marL="457200" rtl="0" algn="l">
              <a:lnSpc>
                <a:spcPct val="95000"/>
              </a:lnSpc>
              <a:spcBef>
                <a:spcPts val="0"/>
              </a:spcBef>
              <a:spcAft>
                <a:spcPts val="0"/>
              </a:spcAft>
              <a:buClr>
                <a:srgbClr val="050E17"/>
              </a:buClr>
              <a:buSzPts val="1139"/>
              <a:buChar char="●"/>
            </a:pPr>
            <a:r>
              <a:rPr lang="en" sz="1138">
                <a:solidFill>
                  <a:srgbClr val="050E17"/>
                </a:solidFill>
                <a:highlight>
                  <a:srgbClr val="F7F7F7"/>
                </a:highlight>
              </a:rPr>
              <a:t>Variabel "job":</a:t>
            </a:r>
            <a:endParaRPr sz="1138">
              <a:solidFill>
                <a:srgbClr val="050E17"/>
              </a:solidFill>
              <a:highlight>
                <a:srgbClr val="F7F7F7"/>
              </a:highlight>
            </a:endParaRPr>
          </a:p>
          <a:p>
            <a:pPr indent="-300910" lvl="1" marL="914400" rtl="0" algn="l">
              <a:lnSpc>
                <a:spcPct val="95000"/>
              </a:lnSpc>
              <a:spcBef>
                <a:spcPts val="0"/>
              </a:spcBef>
              <a:spcAft>
                <a:spcPts val="0"/>
              </a:spcAft>
              <a:buClr>
                <a:srgbClr val="050E17"/>
              </a:buClr>
              <a:buSzPts val="1139"/>
              <a:buFont typeface="Roboto"/>
              <a:buChar char="○"/>
            </a:pPr>
            <a:r>
              <a:rPr b="1" lang="en" sz="1138">
                <a:solidFill>
                  <a:srgbClr val="050E17"/>
                </a:solidFill>
                <a:highlight>
                  <a:srgbClr val="F7F7F7"/>
                </a:highlight>
              </a:rPr>
              <a:t>Blue-collar , management, </a:t>
            </a:r>
            <a:r>
              <a:rPr lang="en" sz="1138">
                <a:solidFill>
                  <a:srgbClr val="050E17"/>
                </a:solidFill>
                <a:highlight>
                  <a:srgbClr val="F7F7F7"/>
                </a:highlight>
              </a:rPr>
              <a:t>dan</a:t>
            </a:r>
            <a:r>
              <a:rPr b="1" lang="en" sz="1138">
                <a:solidFill>
                  <a:srgbClr val="050E17"/>
                </a:solidFill>
                <a:highlight>
                  <a:srgbClr val="F7F7F7"/>
                </a:highlight>
              </a:rPr>
              <a:t> technician </a:t>
            </a:r>
            <a:r>
              <a:rPr lang="en" sz="1138">
                <a:solidFill>
                  <a:srgbClr val="050E17"/>
                </a:solidFill>
                <a:highlight>
                  <a:srgbClr val="F7F7F7"/>
                </a:highlight>
              </a:rPr>
              <a:t>adalah tiga pekerjaan paling </a:t>
            </a:r>
            <a:r>
              <a:rPr b="1" lang="en" sz="1138">
                <a:solidFill>
                  <a:srgbClr val="050E17"/>
                </a:solidFill>
                <a:highlight>
                  <a:srgbClr val="F7F7F7"/>
                </a:highlight>
              </a:rPr>
              <a:t>umum</a:t>
            </a:r>
            <a:r>
              <a:rPr lang="en" sz="1138">
                <a:solidFill>
                  <a:srgbClr val="050E17"/>
                </a:solidFill>
                <a:highlight>
                  <a:srgbClr val="F7F7F7"/>
                </a:highlight>
              </a:rPr>
              <a:t> dalam dataset ini.</a:t>
            </a:r>
            <a:endParaRPr sz="1138">
              <a:solidFill>
                <a:srgbClr val="050E17"/>
              </a:solidFill>
              <a:highlight>
                <a:srgbClr val="F7F7F7"/>
              </a:highlight>
            </a:endParaRPr>
          </a:p>
          <a:p>
            <a:pPr indent="-300910" lvl="1" marL="914400" rtl="0" algn="l">
              <a:lnSpc>
                <a:spcPct val="95000"/>
              </a:lnSpc>
              <a:spcBef>
                <a:spcPts val="0"/>
              </a:spcBef>
              <a:spcAft>
                <a:spcPts val="0"/>
              </a:spcAft>
              <a:buClr>
                <a:srgbClr val="050E17"/>
              </a:buClr>
              <a:buSzPts val="1139"/>
              <a:buFont typeface="Roboto"/>
              <a:buChar char="○"/>
            </a:pPr>
            <a:r>
              <a:rPr b="1" lang="en" sz="1138">
                <a:solidFill>
                  <a:srgbClr val="050E17"/>
                </a:solidFill>
                <a:highlight>
                  <a:srgbClr val="F7F7F7"/>
                </a:highlight>
              </a:rPr>
              <a:t>Housemaid , unemployed , entrepreneur ,</a:t>
            </a:r>
            <a:r>
              <a:rPr lang="en" sz="1138">
                <a:solidFill>
                  <a:srgbClr val="050E17"/>
                </a:solidFill>
                <a:highlight>
                  <a:srgbClr val="F7F7F7"/>
                </a:highlight>
              </a:rPr>
              <a:t>dan</a:t>
            </a:r>
            <a:r>
              <a:rPr b="1" lang="en" sz="1138">
                <a:solidFill>
                  <a:srgbClr val="050E17"/>
                </a:solidFill>
                <a:highlight>
                  <a:srgbClr val="F7F7F7"/>
                </a:highlight>
              </a:rPr>
              <a:t> self-employed </a:t>
            </a:r>
            <a:r>
              <a:rPr lang="en" sz="1138">
                <a:solidFill>
                  <a:srgbClr val="050E17"/>
                </a:solidFill>
                <a:highlight>
                  <a:srgbClr val="F7F7F7"/>
                </a:highlight>
              </a:rPr>
              <a:t>adalah pekerjaan yang paling </a:t>
            </a:r>
            <a:r>
              <a:rPr b="1" lang="en" sz="1138">
                <a:solidFill>
                  <a:srgbClr val="050E17"/>
                </a:solidFill>
                <a:highlight>
                  <a:srgbClr val="F7F7F7"/>
                </a:highlight>
              </a:rPr>
              <a:t>jarang</a:t>
            </a:r>
            <a:r>
              <a:rPr lang="en" sz="1138">
                <a:solidFill>
                  <a:srgbClr val="050E17"/>
                </a:solidFill>
                <a:highlight>
                  <a:srgbClr val="F7F7F7"/>
                </a:highlight>
              </a:rPr>
              <a:t> ditemui dalam dataset ini.</a:t>
            </a:r>
            <a:endParaRPr sz="1138">
              <a:solidFill>
                <a:srgbClr val="050E17"/>
              </a:solidFill>
              <a:highlight>
                <a:srgbClr val="F7F7F7"/>
              </a:highlight>
            </a:endParaRPr>
          </a:p>
          <a:p>
            <a:pPr indent="-300910" lvl="0" marL="457200" rtl="0" algn="l">
              <a:lnSpc>
                <a:spcPct val="95000"/>
              </a:lnSpc>
              <a:spcBef>
                <a:spcPts val="0"/>
              </a:spcBef>
              <a:spcAft>
                <a:spcPts val="0"/>
              </a:spcAft>
              <a:buClr>
                <a:srgbClr val="050E17"/>
              </a:buClr>
              <a:buSzPts val="1139"/>
              <a:buChar char="●"/>
            </a:pPr>
            <a:r>
              <a:rPr lang="en" sz="1138">
                <a:solidFill>
                  <a:srgbClr val="050E17"/>
                </a:solidFill>
                <a:highlight>
                  <a:srgbClr val="F7F7F7"/>
                </a:highlight>
              </a:rPr>
              <a:t>Variabel "marital":</a:t>
            </a:r>
            <a:endParaRPr sz="1138">
              <a:solidFill>
                <a:srgbClr val="050E17"/>
              </a:solidFill>
              <a:highlight>
                <a:srgbClr val="F7F7F7"/>
              </a:highlight>
            </a:endParaRPr>
          </a:p>
          <a:p>
            <a:pPr indent="-300910" lvl="1" marL="914400" rtl="0" algn="l">
              <a:lnSpc>
                <a:spcPct val="95000"/>
              </a:lnSpc>
              <a:spcBef>
                <a:spcPts val="0"/>
              </a:spcBef>
              <a:spcAft>
                <a:spcPts val="0"/>
              </a:spcAft>
              <a:buClr>
                <a:srgbClr val="050E17"/>
              </a:buClr>
              <a:buSzPts val="1139"/>
              <a:buFont typeface="Roboto"/>
              <a:buChar char="○"/>
            </a:pPr>
            <a:r>
              <a:rPr lang="en" sz="1138">
                <a:solidFill>
                  <a:srgbClr val="050E17"/>
                </a:solidFill>
                <a:highlight>
                  <a:srgbClr val="F7F7F7"/>
                </a:highlight>
              </a:rPr>
              <a:t>Mayoritas responden (60%) dalam dataset ini adalah yang sudah </a:t>
            </a:r>
            <a:r>
              <a:rPr b="1" lang="en" sz="1138">
                <a:solidFill>
                  <a:srgbClr val="050E17"/>
                </a:solidFill>
                <a:highlight>
                  <a:srgbClr val="F7F7F7"/>
                </a:highlight>
              </a:rPr>
              <a:t>menikah</a:t>
            </a:r>
            <a:r>
              <a:rPr lang="en" sz="1138">
                <a:solidFill>
                  <a:srgbClr val="050E17"/>
                </a:solidFill>
                <a:highlight>
                  <a:srgbClr val="F7F7F7"/>
                </a:highlight>
              </a:rPr>
              <a:t>.</a:t>
            </a:r>
            <a:endParaRPr sz="1138">
              <a:solidFill>
                <a:srgbClr val="050E17"/>
              </a:solidFill>
              <a:highlight>
                <a:srgbClr val="F7F7F7"/>
              </a:highlight>
            </a:endParaRPr>
          </a:p>
          <a:p>
            <a:pPr indent="-300910" lvl="0" marL="457200" rtl="0" algn="l">
              <a:lnSpc>
                <a:spcPct val="95000"/>
              </a:lnSpc>
              <a:spcBef>
                <a:spcPts val="0"/>
              </a:spcBef>
              <a:spcAft>
                <a:spcPts val="0"/>
              </a:spcAft>
              <a:buClr>
                <a:srgbClr val="050E17"/>
              </a:buClr>
              <a:buSzPts val="1139"/>
              <a:buChar char="●"/>
            </a:pPr>
            <a:r>
              <a:rPr lang="en" sz="1138">
                <a:solidFill>
                  <a:srgbClr val="050E17"/>
                </a:solidFill>
                <a:highlight>
                  <a:srgbClr val="F7F7F7"/>
                </a:highlight>
              </a:rPr>
              <a:t>Variabel "education":</a:t>
            </a:r>
            <a:endParaRPr sz="1138">
              <a:solidFill>
                <a:srgbClr val="050E17"/>
              </a:solidFill>
              <a:highlight>
                <a:srgbClr val="F7F7F7"/>
              </a:highlight>
            </a:endParaRPr>
          </a:p>
          <a:p>
            <a:pPr indent="-300910" lvl="1" marL="914400" rtl="0" algn="l">
              <a:lnSpc>
                <a:spcPct val="95000"/>
              </a:lnSpc>
              <a:spcBef>
                <a:spcPts val="0"/>
              </a:spcBef>
              <a:spcAft>
                <a:spcPts val="0"/>
              </a:spcAft>
              <a:buClr>
                <a:srgbClr val="050E17"/>
              </a:buClr>
              <a:buSzPts val="1139"/>
              <a:buFont typeface="Roboto"/>
              <a:buChar char="○"/>
            </a:pPr>
            <a:r>
              <a:rPr lang="en" sz="1138">
                <a:solidFill>
                  <a:srgbClr val="050E17"/>
                </a:solidFill>
                <a:highlight>
                  <a:srgbClr val="F7F7F7"/>
                </a:highlight>
              </a:rPr>
              <a:t>Sekitar </a:t>
            </a:r>
            <a:r>
              <a:rPr b="1" lang="en" sz="1138">
                <a:solidFill>
                  <a:srgbClr val="050E17"/>
                </a:solidFill>
                <a:highlight>
                  <a:srgbClr val="F7F7F7"/>
                </a:highlight>
              </a:rPr>
              <a:t>setengah</a:t>
            </a:r>
            <a:r>
              <a:rPr lang="en" sz="1138">
                <a:solidFill>
                  <a:srgbClr val="050E17"/>
                </a:solidFill>
                <a:highlight>
                  <a:srgbClr val="F7F7F7"/>
                </a:highlight>
              </a:rPr>
              <a:t> dari responden memiliki pendidikan tingkat menengah (</a:t>
            </a:r>
            <a:r>
              <a:rPr b="1" lang="en" sz="1138">
                <a:solidFill>
                  <a:srgbClr val="050E17"/>
                </a:solidFill>
                <a:highlight>
                  <a:srgbClr val="F7F7F7"/>
                </a:highlight>
              </a:rPr>
              <a:t>secondary</a:t>
            </a:r>
            <a:r>
              <a:rPr lang="en" sz="1138">
                <a:solidFill>
                  <a:srgbClr val="050E17"/>
                </a:solidFill>
                <a:highlight>
                  <a:srgbClr val="F7F7F7"/>
                </a:highlight>
              </a:rPr>
              <a:t>)</a:t>
            </a:r>
            <a:endParaRPr b="1" sz="422"/>
          </a:p>
        </p:txBody>
      </p:sp>
      <p:pic>
        <p:nvPicPr>
          <p:cNvPr id="273" name="Google Shape;273;p45"/>
          <p:cNvPicPr preferRelativeResize="0"/>
          <p:nvPr/>
        </p:nvPicPr>
        <p:blipFill>
          <a:blip r:embed="rId3">
            <a:alphaModFix/>
          </a:blip>
          <a:stretch>
            <a:fillRect/>
          </a:stretch>
        </p:blipFill>
        <p:spPr>
          <a:xfrm>
            <a:off x="819025" y="645850"/>
            <a:ext cx="7829299" cy="2136050"/>
          </a:xfrm>
          <a:prstGeom prst="rect">
            <a:avLst/>
          </a:prstGeom>
          <a:noFill/>
          <a:ln cap="flat" cmpd="sng" w="9525">
            <a:solidFill>
              <a:srgbClr val="0198A3"/>
            </a:solidFill>
            <a:prstDash val="solid"/>
            <a:round/>
            <a:headEnd len="sm" w="sm" type="none"/>
            <a:tailEnd len="sm" w="sm" type="none"/>
          </a:ln>
        </p:spPr>
      </p:pic>
      <p:sp>
        <p:nvSpPr>
          <p:cNvPr id="274" name="Google Shape;274;p45"/>
          <p:cNvSpPr txBox="1"/>
          <p:nvPr/>
        </p:nvSpPr>
        <p:spPr>
          <a:xfrm>
            <a:off x="4901150" y="97150"/>
            <a:ext cx="31458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Barplot</a:t>
            </a:r>
            <a:r>
              <a:rPr b="1" i="1" lang="en" sz="1200">
                <a:solidFill>
                  <a:srgbClr val="0198A3"/>
                </a:solidFill>
                <a:latin typeface="Montserrat"/>
                <a:ea typeface="Montserrat"/>
                <a:cs typeface="Montserrat"/>
                <a:sym typeface="Montserrat"/>
              </a:rPr>
              <a:t> - Categorical Columns</a:t>
            </a:r>
            <a:endParaRPr b="1" i="1" sz="1200">
              <a:solidFill>
                <a:srgbClr val="0198A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ph idx="1" type="body"/>
          </p:nvPr>
        </p:nvSpPr>
        <p:spPr>
          <a:xfrm>
            <a:off x="651825" y="1152475"/>
            <a:ext cx="5640300" cy="3467700"/>
          </a:xfrm>
          <a:prstGeom prst="rect">
            <a:avLst/>
          </a:prstGeom>
        </p:spPr>
        <p:txBody>
          <a:bodyPr anchorCtr="0" anchor="ctr" bIns="91425" lIns="91425" spcFirstLastPara="1" rIns="91425" wrap="square" tIns="91425">
            <a:normAutofit fontScale="92500" lnSpcReduction="10000"/>
          </a:bodyPr>
          <a:lstStyle/>
          <a:p>
            <a:pPr indent="0" lvl="0" marL="0" rtl="0" algn="just">
              <a:spcBef>
                <a:spcPts val="0"/>
              </a:spcBef>
              <a:spcAft>
                <a:spcPts val="0"/>
              </a:spcAft>
              <a:buNone/>
            </a:pPr>
            <a:r>
              <a:rPr b="1" lang="en"/>
              <a:t>Deskripsi :</a:t>
            </a:r>
            <a:endParaRPr b="1"/>
          </a:p>
          <a:p>
            <a:pPr indent="0" lvl="0" marL="0" rtl="0" algn="just">
              <a:spcBef>
                <a:spcPts val="0"/>
              </a:spcBef>
              <a:spcAft>
                <a:spcPts val="0"/>
              </a:spcAft>
              <a:buNone/>
            </a:pPr>
            <a:r>
              <a:rPr lang="en"/>
              <a:t>Deposito berjangka adalah investasi tunai yang disimpan di bank. Kampanye pemasaran melalui telepon menjadi salah satu cara efektif untuk menjangkau orang. Namun, mereka membutuhkan investasi besar karena pusat panggilan besar disewa untuk melaksanakan kampanye. Oleh karena itu, sangat penting untuk mengidentifikasi nasabah yang kemungkinan besar akan berkonversi terlebih dahulu sehingga mereka dapat ditargetkan secara khusus melalui panggilan.</a:t>
            </a:r>
            <a:endParaRPr/>
          </a:p>
          <a:p>
            <a:pPr indent="0" lvl="0" marL="0" rtl="0" algn="just">
              <a:spcBef>
                <a:spcPts val="0"/>
              </a:spcBef>
              <a:spcAft>
                <a:spcPts val="0"/>
              </a:spcAft>
              <a:buNone/>
            </a:pPr>
            <a:r>
              <a:rPr b="1" lang="en"/>
              <a:t>Dataset :</a:t>
            </a:r>
            <a:endParaRPr b="1"/>
          </a:p>
          <a:p>
            <a:pPr indent="0" lvl="0" marL="0" rtl="0" algn="just">
              <a:spcBef>
                <a:spcPts val="0"/>
              </a:spcBef>
              <a:spcAft>
                <a:spcPts val="0"/>
              </a:spcAft>
              <a:buNone/>
            </a:pPr>
            <a:r>
              <a:rPr lang="en"/>
              <a:t>Memprediksi pelanggan yang</a:t>
            </a:r>
            <a:r>
              <a:rPr b="1" lang="en" sz="1200"/>
              <a:t> </a:t>
            </a:r>
            <a:r>
              <a:rPr lang="en"/>
              <a:t>berpotensi untuk men-deposito uangnya (berlangganan) atau tidak (tidak berlangganan)</a:t>
            </a:r>
            <a:endParaRPr sz="1600"/>
          </a:p>
          <a:p>
            <a:pPr indent="0" lvl="0" marL="0" rtl="0" algn="just">
              <a:spcBef>
                <a:spcPts val="0"/>
              </a:spcBef>
              <a:spcAft>
                <a:spcPts val="0"/>
              </a:spcAft>
              <a:buNone/>
            </a:pPr>
            <a:r>
              <a:rPr b="1" lang="en"/>
              <a:t>Data :</a:t>
            </a:r>
            <a:endParaRPr b="1"/>
          </a:p>
          <a:p>
            <a:pPr indent="0" lvl="0" marL="0" rtl="0" algn="just">
              <a:spcBef>
                <a:spcPts val="0"/>
              </a:spcBef>
              <a:spcAft>
                <a:spcPts val="0"/>
              </a:spcAft>
              <a:buNone/>
            </a:pPr>
            <a:r>
              <a:rPr lang="en"/>
              <a:t>Setiap satu baris data mewakili satu nasabah bank, satu kolom berisi data dari nasabah tersebut</a:t>
            </a:r>
            <a:endParaRPr/>
          </a:p>
        </p:txBody>
      </p:sp>
      <p:sp>
        <p:nvSpPr>
          <p:cNvPr id="116" name="Google Shape;116;p28"/>
          <p:cNvSpPr txBox="1"/>
          <p:nvPr/>
        </p:nvSpPr>
        <p:spPr>
          <a:xfrm>
            <a:off x="651815" y="622031"/>
            <a:ext cx="55143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3125"/>
              </a:lnSpc>
              <a:spcBef>
                <a:spcPts val="0"/>
              </a:spcBef>
              <a:spcAft>
                <a:spcPts val="0"/>
              </a:spcAft>
              <a:buNone/>
            </a:pPr>
            <a:r>
              <a:rPr b="1" lang="en" sz="3000">
                <a:solidFill>
                  <a:srgbClr val="0198A3"/>
                </a:solidFill>
                <a:latin typeface="Montserrat"/>
                <a:ea typeface="Montserrat"/>
                <a:cs typeface="Montserrat"/>
                <a:sym typeface="Montserrat"/>
              </a:rPr>
              <a:t>Dataset</a:t>
            </a:r>
            <a:endParaRPr b="1" i="0" sz="3000" u="none" cap="none" strike="noStrike">
              <a:solidFill>
                <a:srgbClr val="0198A3"/>
              </a:solidFill>
              <a:latin typeface="Montserrat"/>
              <a:ea typeface="Montserrat"/>
              <a:cs typeface="Montserrat"/>
              <a:sym typeface="Montserrat"/>
            </a:endParaRPr>
          </a:p>
        </p:txBody>
      </p:sp>
      <p:pic>
        <p:nvPicPr>
          <p:cNvPr id="117" name="Google Shape;117;p28"/>
          <p:cNvPicPr preferRelativeResize="0"/>
          <p:nvPr/>
        </p:nvPicPr>
        <p:blipFill>
          <a:blip r:embed="rId3">
            <a:alphaModFix/>
          </a:blip>
          <a:stretch>
            <a:fillRect/>
          </a:stretch>
        </p:blipFill>
        <p:spPr>
          <a:xfrm>
            <a:off x="6580750" y="1699525"/>
            <a:ext cx="2109199" cy="21091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sp>
        <p:nvSpPr>
          <p:cNvPr id="280" name="Google Shape;280;p46"/>
          <p:cNvSpPr txBox="1"/>
          <p:nvPr>
            <p:ph idx="1" type="body"/>
          </p:nvPr>
        </p:nvSpPr>
        <p:spPr>
          <a:xfrm>
            <a:off x="704675" y="2826775"/>
            <a:ext cx="8135100" cy="1837500"/>
          </a:xfrm>
          <a:prstGeom prst="rect">
            <a:avLst/>
          </a:prstGeom>
        </p:spPr>
        <p:txBody>
          <a:bodyPr anchorCtr="0" anchor="t" bIns="91425" lIns="91425" spcFirstLastPara="1" rIns="91425" wrap="square" tIns="91425">
            <a:noAutofit/>
          </a:bodyPr>
          <a:lstStyle/>
          <a:p>
            <a:pPr indent="-307260" lvl="0" marL="457200" rtl="0" algn="l">
              <a:lnSpc>
                <a:spcPct val="95000"/>
              </a:lnSpc>
              <a:spcBef>
                <a:spcPts val="0"/>
              </a:spcBef>
              <a:spcAft>
                <a:spcPts val="0"/>
              </a:spcAft>
              <a:buClr>
                <a:srgbClr val="050E17"/>
              </a:buClr>
              <a:buSzPts val="1239"/>
              <a:buChar char="●"/>
            </a:pPr>
            <a:r>
              <a:rPr lang="en" sz="1238">
                <a:solidFill>
                  <a:srgbClr val="050E17"/>
                </a:solidFill>
                <a:highlight>
                  <a:srgbClr val="F7F7F7"/>
                </a:highlight>
              </a:rPr>
              <a:t>Variabel "default":</a:t>
            </a:r>
            <a:endParaRPr sz="1238">
              <a:solidFill>
                <a:srgbClr val="050E17"/>
              </a:solidFill>
              <a:highlight>
                <a:srgbClr val="F7F7F7"/>
              </a:highlight>
            </a:endParaRPr>
          </a:p>
          <a:p>
            <a:pPr indent="-307260" lvl="1" marL="914400" rtl="0" algn="l">
              <a:lnSpc>
                <a:spcPct val="95000"/>
              </a:lnSpc>
              <a:spcBef>
                <a:spcPts val="0"/>
              </a:spcBef>
              <a:spcAft>
                <a:spcPts val="0"/>
              </a:spcAft>
              <a:buClr>
                <a:srgbClr val="050E17"/>
              </a:buClr>
              <a:buSzPts val="1239"/>
              <a:buFont typeface="Roboto"/>
              <a:buChar char="○"/>
            </a:pPr>
            <a:r>
              <a:rPr lang="en" sz="1238">
                <a:solidFill>
                  <a:srgbClr val="050E17"/>
                </a:solidFill>
                <a:highlight>
                  <a:srgbClr val="F7F7F7"/>
                </a:highlight>
              </a:rPr>
              <a:t>Mayoritas responden (98%) </a:t>
            </a:r>
            <a:r>
              <a:rPr b="1" lang="en" sz="1238">
                <a:solidFill>
                  <a:srgbClr val="050E17"/>
                </a:solidFill>
                <a:highlight>
                  <a:srgbClr val="F7F7F7"/>
                </a:highlight>
              </a:rPr>
              <a:t>tidak memiliki masalah default </a:t>
            </a:r>
            <a:r>
              <a:rPr lang="en" sz="1238">
                <a:solidFill>
                  <a:srgbClr val="050E17"/>
                </a:solidFill>
                <a:highlight>
                  <a:srgbClr val="F7F7F7"/>
                </a:highlight>
              </a:rPr>
              <a:t>pada pinjaman atau kredit.</a:t>
            </a:r>
            <a:endParaRPr sz="1238">
              <a:solidFill>
                <a:srgbClr val="050E17"/>
              </a:solidFill>
              <a:highlight>
                <a:srgbClr val="F7F7F7"/>
              </a:highlight>
            </a:endParaRPr>
          </a:p>
          <a:p>
            <a:pPr indent="-307260" lvl="0" marL="457200" rtl="0" algn="l">
              <a:lnSpc>
                <a:spcPct val="95000"/>
              </a:lnSpc>
              <a:spcBef>
                <a:spcPts val="0"/>
              </a:spcBef>
              <a:spcAft>
                <a:spcPts val="0"/>
              </a:spcAft>
              <a:buClr>
                <a:srgbClr val="050E17"/>
              </a:buClr>
              <a:buSzPts val="1239"/>
              <a:buChar char="●"/>
            </a:pPr>
            <a:r>
              <a:rPr lang="en" sz="1238">
                <a:solidFill>
                  <a:srgbClr val="050E17"/>
                </a:solidFill>
                <a:highlight>
                  <a:srgbClr val="F7F7F7"/>
                </a:highlight>
              </a:rPr>
              <a:t>Variabel "housing":</a:t>
            </a:r>
            <a:endParaRPr sz="1238">
              <a:solidFill>
                <a:srgbClr val="050E17"/>
              </a:solidFill>
              <a:highlight>
                <a:srgbClr val="F7F7F7"/>
              </a:highlight>
            </a:endParaRPr>
          </a:p>
          <a:p>
            <a:pPr indent="-307260" lvl="1" marL="914400" rtl="0" algn="l">
              <a:lnSpc>
                <a:spcPct val="95000"/>
              </a:lnSpc>
              <a:spcBef>
                <a:spcPts val="0"/>
              </a:spcBef>
              <a:spcAft>
                <a:spcPts val="0"/>
              </a:spcAft>
              <a:buClr>
                <a:srgbClr val="050E17"/>
              </a:buClr>
              <a:buSzPts val="1239"/>
              <a:buFont typeface="Roboto"/>
              <a:buChar char="○"/>
            </a:pPr>
            <a:r>
              <a:rPr lang="en" sz="1238">
                <a:solidFill>
                  <a:srgbClr val="050E17"/>
                </a:solidFill>
                <a:highlight>
                  <a:srgbClr val="F7F7F7"/>
                </a:highlight>
              </a:rPr>
              <a:t>Lebih dari setengah responden (55%) memiliki </a:t>
            </a:r>
            <a:r>
              <a:rPr b="1" lang="en" sz="1238">
                <a:solidFill>
                  <a:srgbClr val="050E17"/>
                </a:solidFill>
                <a:highlight>
                  <a:srgbClr val="F7F7F7"/>
                </a:highlight>
              </a:rPr>
              <a:t>kepemilikan rumah (housing).</a:t>
            </a:r>
            <a:endParaRPr b="1" sz="1238">
              <a:solidFill>
                <a:srgbClr val="050E17"/>
              </a:solidFill>
              <a:highlight>
                <a:srgbClr val="F7F7F7"/>
              </a:highlight>
            </a:endParaRPr>
          </a:p>
          <a:p>
            <a:pPr indent="-307260" lvl="0" marL="457200" rtl="0" algn="l">
              <a:lnSpc>
                <a:spcPct val="95000"/>
              </a:lnSpc>
              <a:spcBef>
                <a:spcPts val="0"/>
              </a:spcBef>
              <a:spcAft>
                <a:spcPts val="0"/>
              </a:spcAft>
              <a:buClr>
                <a:srgbClr val="050E17"/>
              </a:buClr>
              <a:buSzPts val="1239"/>
              <a:buChar char="●"/>
            </a:pPr>
            <a:r>
              <a:rPr lang="en" sz="1238">
                <a:solidFill>
                  <a:srgbClr val="050E17"/>
                </a:solidFill>
                <a:highlight>
                  <a:srgbClr val="F7F7F7"/>
                </a:highlight>
              </a:rPr>
              <a:t>Variabel "loan":</a:t>
            </a:r>
            <a:endParaRPr sz="1238">
              <a:solidFill>
                <a:srgbClr val="050E17"/>
              </a:solidFill>
              <a:highlight>
                <a:srgbClr val="F7F7F7"/>
              </a:highlight>
            </a:endParaRPr>
          </a:p>
          <a:p>
            <a:pPr indent="-307260" lvl="1" marL="914400" rtl="0" algn="l">
              <a:lnSpc>
                <a:spcPct val="95000"/>
              </a:lnSpc>
              <a:spcBef>
                <a:spcPts val="0"/>
              </a:spcBef>
              <a:spcAft>
                <a:spcPts val="0"/>
              </a:spcAft>
              <a:buClr>
                <a:srgbClr val="050E17"/>
              </a:buClr>
              <a:buSzPts val="1239"/>
              <a:buFont typeface="Roboto"/>
              <a:buChar char="○"/>
            </a:pPr>
            <a:r>
              <a:rPr lang="en" sz="1238">
                <a:solidFill>
                  <a:srgbClr val="050E17"/>
                </a:solidFill>
                <a:highlight>
                  <a:srgbClr val="F7F7F7"/>
                </a:highlight>
              </a:rPr>
              <a:t>Mayoritas responden (83%) </a:t>
            </a:r>
            <a:r>
              <a:rPr b="1" lang="en" sz="1238">
                <a:solidFill>
                  <a:srgbClr val="050E17"/>
                </a:solidFill>
                <a:highlight>
                  <a:srgbClr val="F7F7F7"/>
                </a:highlight>
              </a:rPr>
              <a:t>tidak memiliki pinjaman.</a:t>
            </a:r>
            <a:endParaRPr b="1" sz="1238">
              <a:solidFill>
                <a:srgbClr val="050E17"/>
              </a:solidFill>
              <a:highlight>
                <a:srgbClr val="F7F7F7"/>
              </a:highlight>
            </a:endParaRPr>
          </a:p>
          <a:p>
            <a:pPr indent="0" lvl="0" marL="0" rtl="0" algn="l">
              <a:lnSpc>
                <a:spcPct val="95000"/>
              </a:lnSpc>
              <a:spcBef>
                <a:spcPts val="3200"/>
              </a:spcBef>
              <a:spcAft>
                <a:spcPts val="0"/>
              </a:spcAft>
              <a:buNone/>
            </a:pPr>
            <a:r>
              <a:t/>
            </a:r>
            <a:endParaRPr b="1" sz="722"/>
          </a:p>
        </p:txBody>
      </p:sp>
      <p:pic>
        <p:nvPicPr>
          <p:cNvPr id="281" name="Google Shape;281;p46"/>
          <p:cNvPicPr preferRelativeResize="0"/>
          <p:nvPr/>
        </p:nvPicPr>
        <p:blipFill>
          <a:blip r:embed="rId3">
            <a:alphaModFix/>
          </a:blip>
          <a:stretch>
            <a:fillRect/>
          </a:stretch>
        </p:blipFill>
        <p:spPr>
          <a:xfrm>
            <a:off x="661500" y="655150"/>
            <a:ext cx="7964600" cy="2009925"/>
          </a:xfrm>
          <a:prstGeom prst="rect">
            <a:avLst/>
          </a:prstGeom>
          <a:noFill/>
          <a:ln cap="flat" cmpd="sng" w="9525">
            <a:solidFill>
              <a:srgbClr val="0198A3"/>
            </a:solidFill>
            <a:prstDash val="solid"/>
            <a:round/>
            <a:headEnd len="sm" w="sm" type="none"/>
            <a:tailEnd len="sm" w="sm" type="none"/>
          </a:ln>
        </p:spPr>
      </p:pic>
      <p:sp>
        <p:nvSpPr>
          <p:cNvPr id="282" name="Google Shape;282;p46"/>
          <p:cNvSpPr txBox="1"/>
          <p:nvPr/>
        </p:nvSpPr>
        <p:spPr>
          <a:xfrm>
            <a:off x="4856250" y="124150"/>
            <a:ext cx="38280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Barplot - Categorical Columns</a:t>
            </a:r>
            <a:endParaRPr b="1" i="1" sz="1200">
              <a:solidFill>
                <a:srgbClr val="0198A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sp>
        <p:nvSpPr>
          <p:cNvPr id="288" name="Google Shape;288;p47"/>
          <p:cNvSpPr txBox="1"/>
          <p:nvPr>
            <p:ph idx="1" type="body"/>
          </p:nvPr>
        </p:nvSpPr>
        <p:spPr>
          <a:xfrm>
            <a:off x="405450" y="2826775"/>
            <a:ext cx="8135100" cy="2512800"/>
          </a:xfrm>
          <a:prstGeom prst="rect">
            <a:avLst/>
          </a:prstGeom>
        </p:spPr>
        <p:txBody>
          <a:bodyPr anchorCtr="0" anchor="t" bIns="91425" lIns="91425" spcFirstLastPara="1" rIns="91425" wrap="square" tIns="91425">
            <a:noAutofit/>
          </a:bodyPr>
          <a:lstStyle/>
          <a:p>
            <a:pPr indent="-313610" lvl="0" marL="4572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Variabel "contact":</a:t>
            </a:r>
            <a:endParaRPr sz="1338">
              <a:solidFill>
                <a:srgbClr val="050E17"/>
              </a:solidFill>
              <a:highlight>
                <a:srgbClr val="F7F7F7"/>
              </a:highlight>
              <a:latin typeface="Roboto"/>
              <a:ea typeface="Roboto"/>
              <a:cs typeface="Roboto"/>
              <a:sym typeface="Roboto"/>
            </a:endParaRPr>
          </a:p>
          <a:p>
            <a:pPr indent="-313610" lvl="1" marL="9144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Sebagian besar komunikasi (64%) dilakukan melalui </a:t>
            </a:r>
            <a:r>
              <a:rPr b="1" lang="en" sz="1338">
                <a:solidFill>
                  <a:srgbClr val="050E17"/>
                </a:solidFill>
                <a:highlight>
                  <a:srgbClr val="F7F7F7"/>
                </a:highlight>
                <a:latin typeface="Roboto"/>
                <a:ea typeface="Roboto"/>
                <a:cs typeface="Roboto"/>
                <a:sym typeface="Roboto"/>
              </a:rPr>
              <a:t>telepon seluler (cellular)</a:t>
            </a:r>
            <a:r>
              <a:rPr lang="en" sz="1338">
                <a:solidFill>
                  <a:srgbClr val="050E17"/>
                </a:solidFill>
                <a:highlight>
                  <a:srgbClr val="F7F7F7"/>
                </a:highlight>
                <a:latin typeface="Roboto"/>
                <a:ea typeface="Roboto"/>
                <a:cs typeface="Roboto"/>
                <a:sym typeface="Roboto"/>
              </a:rPr>
              <a:t> </a:t>
            </a:r>
            <a:endParaRPr sz="1338">
              <a:solidFill>
                <a:srgbClr val="050E17"/>
              </a:solidFill>
              <a:highlight>
                <a:srgbClr val="F7F7F7"/>
              </a:highlight>
              <a:latin typeface="Roboto"/>
              <a:ea typeface="Roboto"/>
              <a:cs typeface="Roboto"/>
              <a:sym typeface="Roboto"/>
            </a:endParaRPr>
          </a:p>
          <a:p>
            <a:pPr indent="-313610" lvl="0" marL="4572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Variabel "month":</a:t>
            </a:r>
            <a:endParaRPr sz="1338">
              <a:solidFill>
                <a:srgbClr val="050E17"/>
              </a:solidFill>
              <a:highlight>
                <a:srgbClr val="F7F7F7"/>
              </a:highlight>
              <a:latin typeface="Roboto"/>
              <a:ea typeface="Roboto"/>
              <a:cs typeface="Roboto"/>
              <a:sym typeface="Roboto"/>
            </a:endParaRPr>
          </a:p>
          <a:p>
            <a:pPr indent="-313610" lvl="1" marL="9144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Bulan terbanyak dalam dataset ini adalah </a:t>
            </a:r>
            <a:r>
              <a:rPr b="1" lang="en" sz="1338">
                <a:solidFill>
                  <a:srgbClr val="050E17"/>
                </a:solidFill>
                <a:highlight>
                  <a:srgbClr val="F7F7F7"/>
                </a:highlight>
                <a:latin typeface="Roboto"/>
                <a:ea typeface="Roboto"/>
                <a:cs typeface="Roboto"/>
                <a:sym typeface="Roboto"/>
              </a:rPr>
              <a:t>Mei (30%) ,</a:t>
            </a:r>
            <a:r>
              <a:rPr lang="en" sz="1338">
                <a:solidFill>
                  <a:srgbClr val="050E17"/>
                </a:solidFill>
                <a:highlight>
                  <a:srgbClr val="F7F7F7"/>
                </a:highlight>
                <a:latin typeface="Roboto"/>
                <a:ea typeface="Roboto"/>
                <a:cs typeface="Roboto"/>
                <a:sym typeface="Roboto"/>
              </a:rPr>
              <a:t>diikuti oleh bulan</a:t>
            </a:r>
            <a:r>
              <a:rPr b="1" lang="en" sz="1338">
                <a:solidFill>
                  <a:srgbClr val="050E17"/>
                </a:solidFill>
                <a:highlight>
                  <a:srgbClr val="F7F7F7"/>
                </a:highlight>
                <a:latin typeface="Roboto"/>
                <a:ea typeface="Roboto"/>
                <a:cs typeface="Roboto"/>
                <a:sym typeface="Roboto"/>
              </a:rPr>
              <a:t> juli ,Agustus </a:t>
            </a:r>
            <a:r>
              <a:rPr lang="en" sz="1338">
                <a:solidFill>
                  <a:srgbClr val="050E17"/>
                </a:solidFill>
                <a:highlight>
                  <a:srgbClr val="F7F7F7"/>
                </a:highlight>
                <a:latin typeface="Roboto"/>
                <a:ea typeface="Roboto"/>
                <a:cs typeface="Roboto"/>
                <a:sym typeface="Roboto"/>
              </a:rPr>
              <a:t>dan</a:t>
            </a:r>
            <a:r>
              <a:rPr b="1" lang="en" sz="1338">
                <a:solidFill>
                  <a:srgbClr val="050E17"/>
                </a:solidFill>
                <a:highlight>
                  <a:srgbClr val="F7F7F7"/>
                </a:highlight>
                <a:latin typeface="Roboto"/>
                <a:ea typeface="Roboto"/>
                <a:cs typeface="Roboto"/>
                <a:sym typeface="Roboto"/>
              </a:rPr>
              <a:t> Juni</a:t>
            </a:r>
            <a:endParaRPr b="1" sz="1338">
              <a:solidFill>
                <a:srgbClr val="050E17"/>
              </a:solidFill>
              <a:highlight>
                <a:srgbClr val="F7F7F7"/>
              </a:highlight>
              <a:latin typeface="Roboto"/>
              <a:ea typeface="Roboto"/>
              <a:cs typeface="Roboto"/>
              <a:sym typeface="Roboto"/>
            </a:endParaRPr>
          </a:p>
          <a:p>
            <a:pPr indent="-313610" lvl="0" marL="4572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Variabel "poutcome":</a:t>
            </a:r>
            <a:endParaRPr sz="1338">
              <a:solidFill>
                <a:srgbClr val="050E17"/>
              </a:solidFill>
              <a:highlight>
                <a:srgbClr val="F7F7F7"/>
              </a:highlight>
              <a:latin typeface="Roboto"/>
              <a:ea typeface="Roboto"/>
              <a:cs typeface="Roboto"/>
              <a:sym typeface="Roboto"/>
            </a:endParaRPr>
          </a:p>
          <a:p>
            <a:pPr indent="-313610" lvl="1" marL="914400" rtl="0" algn="l">
              <a:lnSpc>
                <a:spcPct val="95000"/>
              </a:lnSpc>
              <a:spcBef>
                <a:spcPts val="0"/>
              </a:spcBef>
              <a:spcAft>
                <a:spcPts val="0"/>
              </a:spcAft>
              <a:buClr>
                <a:srgbClr val="050E17"/>
              </a:buClr>
              <a:buSzPts val="1339"/>
              <a:buFont typeface="Roboto"/>
              <a:buChar char="○"/>
            </a:pPr>
            <a:r>
              <a:rPr lang="en" sz="1338">
                <a:solidFill>
                  <a:srgbClr val="050E17"/>
                </a:solidFill>
                <a:highlight>
                  <a:srgbClr val="F7F7F7"/>
                </a:highlight>
                <a:latin typeface="Roboto"/>
                <a:ea typeface="Roboto"/>
                <a:cs typeface="Roboto"/>
                <a:sym typeface="Roboto"/>
              </a:rPr>
              <a:t>Sebagian besar responden(80%) memiliki hasil pemasaran sebelumnya yang tidak diketahui </a:t>
            </a:r>
            <a:r>
              <a:rPr b="1" lang="en" sz="1338">
                <a:solidFill>
                  <a:srgbClr val="050E17"/>
                </a:solidFill>
                <a:highlight>
                  <a:srgbClr val="F7F7F7"/>
                </a:highlight>
                <a:latin typeface="Roboto"/>
                <a:ea typeface="Roboto"/>
                <a:cs typeface="Roboto"/>
                <a:sym typeface="Roboto"/>
              </a:rPr>
              <a:t>(unknown).</a:t>
            </a:r>
            <a:endParaRPr b="1" sz="822"/>
          </a:p>
        </p:txBody>
      </p:sp>
      <p:pic>
        <p:nvPicPr>
          <p:cNvPr id="289" name="Google Shape;289;p47"/>
          <p:cNvPicPr preferRelativeResize="0"/>
          <p:nvPr/>
        </p:nvPicPr>
        <p:blipFill>
          <a:blip r:embed="rId3">
            <a:alphaModFix/>
          </a:blip>
          <a:stretch>
            <a:fillRect/>
          </a:stretch>
        </p:blipFill>
        <p:spPr>
          <a:xfrm>
            <a:off x="596450" y="636875"/>
            <a:ext cx="8135101" cy="2087084"/>
          </a:xfrm>
          <a:prstGeom prst="rect">
            <a:avLst/>
          </a:prstGeom>
          <a:noFill/>
          <a:ln cap="flat" cmpd="sng" w="9525">
            <a:solidFill>
              <a:srgbClr val="0198A3"/>
            </a:solidFill>
            <a:prstDash val="solid"/>
            <a:round/>
            <a:headEnd len="sm" w="sm" type="none"/>
            <a:tailEnd len="sm" w="sm" type="none"/>
          </a:ln>
        </p:spPr>
      </p:pic>
      <p:sp>
        <p:nvSpPr>
          <p:cNvPr id="290" name="Google Shape;290;p47"/>
          <p:cNvSpPr txBox="1"/>
          <p:nvPr/>
        </p:nvSpPr>
        <p:spPr>
          <a:xfrm>
            <a:off x="4910075" y="97150"/>
            <a:ext cx="34599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Barplot - Categorical Columns</a:t>
            </a:r>
            <a:endParaRPr b="1" i="1" sz="1200">
              <a:solidFill>
                <a:srgbClr val="0198A3"/>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Univariate Analysis</a:t>
            </a:r>
            <a:endParaRPr b="1" i="1" sz="2300" u="none" cap="none" strike="noStrike">
              <a:solidFill>
                <a:srgbClr val="FF6B00"/>
              </a:solidFill>
              <a:latin typeface="Montserrat"/>
              <a:ea typeface="Montserrat"/>
              <a:cs typeface="Montserrat"/>
              <a:sym typeface="Montserrat"/>
            </a:endParaRPr>
          </a:p>
        </p:txBody>
      </p:sp>
      <p:pic>
        <p:nvPicPr>
          <p:cNvPr id="296" name="Google Shape;296;p48"/>
          <p:cNvPicPr preferRelativeResize="0"/>
          <p:nvPr/>
        </p:nvPicPr>
        <p:blipFill>
          <a:blip r:embed="rId3">
            <a:alphaModFix/>
          </a:blip>
          <a:stretch>
            <a:fillRect/>
          </a:stretch>
        </p:blipFill>
        <p:spPr>
          <a:xfrm>
            <a:off x="986406" y="719050"/>
            <a:ext cx="3429307" cy="2132838"/>
          </a:xfrm>
          <a:prstGeom prst="rect">
            <a:avLst/>
          </a:prstGeom>
          <a:noFill/>
          <a:ln cap="flat" cmpd="sng" w="9525">
            <a:solidFill>
              <a:srgbClr val="0198A3"/>
            </a:solidFill>
            <a:prstDash val="solid"/>
            <a:round/>
            <a:headEnd len="sm" w="sm" type="none"/>
            <a:tailEnd len="sm" w="sm" type="none"/>
          </a:ln>
        </p:spPr>
      </p:pic>
      <p:sp>
        <p:nvSpPr>
          <p:cNvPr id="297" name="Google Shape;297;p48"/>
          <p:cNvSpPr txBox="1"/>
          <p:nvPr/>
        </p:nvSpPr>
        <p:spPr>
          <a:xfrm>
            <a:off x="4865250" y="124150"/>
            <a:ext cx="36753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Barplot - Categorical Columns</a:t>
            </a:r>
            <a:endParaRPr b="1" i="1" sz="1200">
              <a:solidFill>
                <a:srgbClr val="0198A3"/>
              </a:solidFill>
              <a:latin typeface="Montserrat"/>
              <a:ea typeface="Montserrat"/>
              <a:cs typeface="Montserrat"/>
              <a:sym typeface="Montserrat"/>
            </a:endParaRPr>
          </a:p>
        </p:txBody>
      </p:sp>
      <p:pic>
        <p:nvPicPr>
          <p:cNvPr id="298" name="Google Shape;298;p48"/>
          <p:cNvPicPr preferRelativeResize="0"/>
          <p:nvPr/>
        </p:nvPicPr>
        <p:blipFill>
          <a:blip r:embed="rId4">
            <a:alphaModFix/>
          </a:blip>
          <a:stretch>
            <a:fillRect/>
          </a:stretch>
        </p:blipFill>
        <p:spPr>
          <a:xfrm>
            <a:off x="4574234" y="723115"/>
            <a:ext cx="2799141" cy="2155901"/>
          </a:xfrm>
          <a:prstGeom prst="rect">
            <a:avLst/>
          </a:prstGeom>
          <a:noFill/>
          <a:ln cap="flat" cmpd="sng" w="9525">
            <a:solidFill>
              <a:srgbClr val="0198A3"/>
            </a:solidFill>
            <a:prstDash val="solid"/>
            <a:round/>
            <a:headEnd len="sm" w="sm" type="none"/>
            <a:tailEnd len="sm" w="sm" type="none"/>
          </a:ln>
        </p:spPr>
      </p:pic>
      <p:sp>
        <p:nvSpPr>
          <p:cNvPr id="299" name="Google Shape;299;p48"/>
          <p:cNvSpPr txBox="1"/>
          <p:nvPr>
            <p:ph idx="1" type="body"/>
          </p:nvPr>
        </p:nvSpPr>
        <p:spPr>
          <a:xfrm>
            <a:off x="534850" y="3040988"/>
            <a:ext cx="8461800" cy="2670600"/>
          </a:xfrm>
          <a:prstGeom prst="rect">
            <a:avLst/>
          </a:prstGeom>
        </p:spPr>
        <p:txBody>
          <a:bodyPr anchorCtr="0" anchor="t" bIns="91425" lIns="91425" spcFirstLastPara="1" rIns="91425" wrap="square" tIns="91425">
            <a:noAutofit/>
          </a:bodyPr>
          <a:lstStyle/>
          <a:p>
            <a:pPr indent="-288210" lvl="0" marL="457200" rtl="0" algn="l">
              <a:lnSpc>
                <a:spcPct val="95000"/>
              </a:lnSpc>
              <a:spcBef>
                <a:spcPts val="0"/>
              </a:spcBef>
              <a:spcAft>
                <a:spcPts val="0"/>
              </a:spcAft>
              <a:buClr>
                <a:srgbClr val="050E17"/>
              </a:buClr>
              <a:buSzPts val="939"/>
              <a:buFont typeface="Roboto"/>
              <a:buChar char="●"/>
            </a:pPr>
            <a:r>
              <a:rPr lang="en" sz="938">
                <a:solidFill>
                  <a:srgbClr val="050E17"/>
                </a:solidFill>
                <a:highlight>
                  <a:srgbClr val="F7F7F7"/>
                </a:highlight>
                <a:latin typeface="Roboto"/>
                <a:ea typeface="Roboto"/>
                <a:cs typeface="Roboto"/>
                <a:sym typeface="Roboto"/>
              </a:rPr>
              <a:t>Variabel "y":</a:t>
            </a:r>
            <a:endParaRPr sz="938">
              <a:solidFill>
                <a:srgbClr val="050E17"/>
              </a:solidFill>
              <a:highlight>
                <a:srgbClr val="F7F7F7"/>
              </a:highlight>
              <a:latin typeface="Roboto"/>
              <a:ea typeface="Roboto"/>
              <a:cs typeface="Roboto"/>
              <a:sym typeface="Roboto"/>
            </a:endParaRPr>
          </a:p>
          <a:p>
            <a:pPr indent="-288210" lvl="1" marL="914400" rtl="0" algn="l">
              <a:lnSpc>
                <a:spcPct val="95000"/>
              </a:lnSpc>
              <a:spcBef>
                <a:spcPts val="0"/>
              </a:spcBef>
              <a:spcAft>
                <a:spcPts val="0"/>
              </a:spcAft>
              <a:buClr>
                <a:srgbClr val="050E17"/>
              </a:buClr>
              <a:buSzPts val="939"/>
              <a:buFont typeface="Roboto"/>
              <a:buChar char="○"/>
            </a:pPr>
            <a:r>
              <a:rPr lang="en" sz="938">
                <a:solidFill>
                  <a:srgbClr val="050E17"/>
                </a:solidFill>
                <a:highlight>
                  <a:srgbClr val="F7F7F7"/>
                </a:highlight>
                <a:latin typeface="Roboto"/>
                <a:ea typeface="Roboto"/>
                <a:cs typeface="Roboto"/>
                <a:sym typeface="Roboto"/>
              </a:rPr>
              <a:t>Mayoritas (88%) responden</a:t>
            </a:r>
            <a:r>
              <a:rPr b="1" lang="en" sz="938">
                <a:solidFill>
                  <a:srgbClr val="050E17"/>
                </a:solidFill>
                <a:highlight>
                  <a:srgbClr val="F7F7F7"/>
                </a:highlight>
                <a:latin typeface="Roboto"/>
                <a:ea typeface="Roboto"/>
                <a:cs typeface="Roboto"/>
                <a:sym typeface="Roboto"/>
              </a:rPr>
              <a:t> tidak berlangganan produk</a:t>
            </a:r>
            <a:r>
              <a:rPr lang="en" sz="938">
                <a:solidFill>
                  <a:srgbClr val="050E17"/>
                </a:solidFill>
                <a:highlight>
                  <a:srgbClr val="F7F7F7"/>
                </a:highlight>
                <a:latin typeface="Roboto"/>
                <a:ea typeface="Roboto"/>
                <a:cs typeface="Roboto"/>
                <a:sym typeface="Roboto"/>
              </a:rPr>
              <a:t> atau layanan yang ditawarkan. </a:t>
            </a:r>
            <a:endParaRPr sz="938">
              <a:solidFill>
                <a:srgbClr val="050E17"/>
              </a:solidFill>
              <a:highlight>
                <a:srgbClr val="F7F7F7"/>
              </a:highlight>
              <a:latin typeface="Roboto"/>
              <a:ea typeface="Roboto"/>
              <a:cs typeface="Roboto"/>
              <a:sym typeface="Roboto"/>
            </a:endParaRPr>
          </a:p>
          <a:p>
            <a:pPr indent="-288210" lvl="0" marL="457200" rtl="0" algn="l">
              <a:lnSpc>
                <a:spcPct val="95000"/>
              </a:lnSpc>
              <a:spcBef>
                <a:spcPts val="0"/>
              </a:spcBef>
              <a:spcAft>
                <a:spcPts val="0"/>
              </a:spcAft>
              <a:buClr>
                <a:srgbClr val="050E17"/>
              </a:buClr>
              <a:buSzPts val="939"/>
              <a:buFont typeface="Roboto"/>
              <a:buChar char="●"/>
            </a:pPr>
            <a:r>
              <a:rPr lang="en" sz="938">
                <a:solidFill>
                  <a:srgbClr val="050E17"/>
                </a:solidFill>
                <a:highlight>
                  <a:srgbClr val="F7F7F7"/>
                </a:highlight>
                <a:latin typeface="Roboto"/>
                <a:ea typeface="Roboto"/>
                <a:cs typeface="Roboto"/>
                <a:sym typeface="Roboto"/>
              </a:rPr>
              <a:t>Variabel "age segmentation":</a:t>
            </a:r>
            <a:endParaRPr sz="938">
              <a:solidFill>
                <a:srgbClr val="050E17"/>
              </a:solidFill>
              <a:highlight>
                <a:srgbClr val="F7F7F7"/>
              </a:highlight>
              <a:latin typeface="Roboto"/>
              <a:ea typeface="Roboto"/>
              <a:cs typeface="Roboto"/>
              <a:sym typeface="Roboto"/>
            </a:endParaRPr>
          </a:p>
          <a:p>
            <a:pPr indent="-288210" lvl="1" marL="914400" rtl="0" algn="l">
              <a:lnSpc>
                <a:spcPct val="95000"/>
              </a:lnSpc>
              <a:spcBef>
                <a:spcPts val="0"/>
              </a:spcBef>
              <a:spcAft>
                <a:spcPts val="0"/>
              </a:spcAft>
              <a:buClr>
                <a:srgbClr val="050E17"/>
              </a:buClr>
              <a:buSzPts val="939"/>
              <a:buFont typeface="Roboto"/>
              <a:buChar char="○"/>
            </a:pPr>
            <a:r>
              <a:rPr lang="en" sz="938">
                <a:solidFill>
                  <a:srgbClr val="050E17"/>
                </a:solidFill>
                <a:highlight>
                  <a:srgbClr val="F7F7F7"/>
                </a:highlight>
                <a:latin typeface="Roboto"/>
                <a:ea typeface="Roboto"/>
                <a:cs typeface="Roboto"/>
                <a:sym typeface="Roboto"/>
              </a:rPr>
              <a:t>Mayoritas (46%) responden berada di rentang </a:t>
            </a:r>
            <a:r>
              <a:rPr b="1" lang="en" sz="938">
                <a:solidFill>
                  <a:srgbClr val="050E17"/>
                </a:solidFill>
                <a:highlight>
                  <a:srgbClr val="F7F7F7"/>
                </a:highlight>
                <a:latin typeface="Roboto"/>
                <a:ea typeface="Roboto"/>
                <a:cs typeface="Roboto"/>
                <a:sym typeface="Roboto"/>
              </a:rPr>
              <a:t>umur 33-48 tahun</a:t>
            </a:r>
            <a:endParaRPr b="1" sz="938">
              <a:solidFill>
                <a:srgbClr val="050E17"/>
              </a:solidFill>
              <a:highlight>
                <a:srgbClr val="F7F7F7"/>
              </a:highlight>
              <a:latin typeface="Roboto"/>
              <a:ea typeface="Roboto"/>
              <a:cs typeface="Roboto"/>
              <a:sym typeface="Roboto"/>
            </a:endParaRPr>
          </a:p>
          <a:p>
            <a:pPr indent="0" lvl="0" marL="0" rtl="0" algn="l">
              <a:lnSpc>
                <a:spcPct val="95000"/>
              </a:lnSpc>
              <a:spcBef>
                <a:spcPts val="1600"/>
              </a:spcBef>
              <a:spcAft>
                <a:spcPts val="0"/>
              </a:spcAft>
              <a:buNone/>
            </a:pPr>
            <a:r>
              <a:t/>
            </a:r>
            <a:endParaRPr sz="938">
              <a:solidFill>
                <a:srgbClr val="050E17"/>
              </a:solidFill>
              <a:highlight>
                <a:srgbClr val="F7F7F7"/>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nvSpPr>
        <p:spPr>
          <a:xfrm>
            <a:off x="405449" y="70150"/>
            <a:ext cx="8333100" cy="4233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i="1" lang="en" sz="2300">
                <a:solidFill>
                  <a:srgbClr val="FF6B00"/>
                </a:solidFill>
                <a:latin typeface="Montserrat"/>
                <a:ea typeface="Montserrat"/>
                <a:cs typeface="Montserrat"/>
                <a:sym typeface="Montserrat"/>
              </a:rPr>
              <a:t>Multivariate</a:t>
            </a:r>
            <a:r>
              <a:rPr b="1" i="1" lang="en" sz="2300">
                <a:solidFill>
                  <a:srgbClr val="FF6B00"/>
                </a:solidFill>
                <a:latin typeface="Montserrat"/>
                <a:ea typeface="Montserrat"/>
                <a:cs typeface="Montserrat"/>
                <a:sym typeface="Montserrat"/>
              </a:rPr>
              <a:t> Analysis</a:t>
            </a:r>
            <a:endParaRPr b="1" i="1" sz="2300" u="none" cap="none" strike="noStrike">
              <a:solidFill>
                <a:srgbClr val="FF6B00"/>
              </a:solidFill>
              <a:latin typeface="Montserrat"/>
              <a:ea typeface="Montserrat"/>
              <a:cs typeface="Montserrat"/>
              <a:sym typeface="Montserrat"/>
            </a:endParaRPr>
          </a:p>
        </p:txBody>
      </p:sp>
      <p:sp>
        <p:nvSpPr>
          <p:cNvPr id="305" name="Google Shape;305;p49"/>
          <p:cNvSpPr txBox="1"/>
          <p:nvPr/>
        </p:nvSpPr>
        <p:spPr>
          <a:xfrm>
            <a:off x="4865250" y="124150"/>
            <a:ext cx="3675300" cy="369300"/>
          </a:xfrm>
          <a:prstGeom prst="rect">
            <a:avLst/>
          </a:prstGeom>
          <a:noFill/>
          <a:ln>
            <a:noFill/>
          </a:ln>
        </p:spPr>
        <p:txBody>
          <a:bodyPr anchorCtr="0" anchor="t" bIns="91425" lIns="91425" spcFirstLastPara="1" rIns="91425" wrap="square" tIns="91425">
            <a:spAutoFit/>
          </a:bodyPr>
          <a:lstStyle/>
          <a:p>
            <a:pPr indent="0" lvl="0" marL="457200" rtl="0" algn="l">
              <a:lnSpc>
                <a:spcPct val="103125"/>
              </a:lnSpc>
              <a:spcBef>
                <a:spcPts val="0"/>
              </a:spcBef>
              <a:spcAft>
                <a:spcPts val="0"/>
              </a:spcAft>
              <a:buNone/>
            </a:pPr>
            <a:r>
              <a:rPr b="1" i="1" lang="en" sz="1200">
                <a:solidFill>
                  <a:srgbClr val="0198A3"/>
                </a:solidFill>
                <a:latin typeface="Montserrat"/>
                <a:ea typeface="Montserrat"/>
                <a:cs typeface="Montserrat"/>
                <a:sym typeface="Montserrat"/>
              </a:rPr>
              <a:t>Heatmap - Numerical</a:t>
            </a:r>
            <a:r>
              <a:rPr b="1" i="1" lang="en" sz="1200">
                <a:solidFill>
                  <a:srgbClr val="0198A3"/>
                </a:solidFill>
                <a:latin typeface="Montserrat"/>
                <a:ea typeface="Montserrat"/>
                <a:cs typeface="Montserrat"/>
                <a:sym typeface="Montserrat"/>
              </a:rPr>
              <a:t> Columns</a:t>
            </a:r>
            <a:endParaRPr b="1" i="1" sz="1200">
              <a:solidFill>
                <a:srgbClr val="0198A3"/>
              </a:solidFill>
              <a:latin typeface="Montserrat"/>
              <a:ea typeface="Montserrat"/>
              <a:cs typeface="Montserrat"/>
              <a:sym typeface="Montserrat"/>
            </a:endParaRPr>
          </a:p>
        </p:txBody>
      </p:sp>
      <p:sp>
        <p:nvSpPr>
          <p:cNvPr id="306" name="Google Shape;306;p49"/>
          <p:cNvSpPr txBox="1"/>
          <p:nvPr>
            <p:ph idx="1" type="body"/>
          </p:nvPr>
        </p:nvSpPr>
        <p:spPr>
          <a:xfrm>
            <a:off x="544750" y="2634675"/>
            <a:ext cx="4933500" cy="3827400"/>
          </a:xfrm>
          <a:prstGeom prst="rect">
            <a:avLst/>
          </a:prstGeom>
        </p:spPr>
        <p:txBody>
          <a:bodyPr anchorCtr="0" anchor="t" bIns="91425" lIns="171450" spcFirstLastPara="1" rIns="91425" wrap="square" tIns="91425">
            <a:noAutofit/>
          </a:bodyPr>
          <a:lstStyle/>
          <a:p>
            <a:pPr indent="0" lvl="0" marL="0" rtl="0" algn="l">
              <a:spcBef>
                <a:spcPts val="600"/>
              </a:spcBef>
              <a:spcAft>
                <a:spcPts val="0"/>
              </a:spcAft>
              <a:buNone/>
            </a:pPr>
            <a:r>
              <a:rPr b="1" lang="en" sz="900">
                <a:solidFill>
                  <a:schemeClr val="accent2"/>
                </a:solidFill>
                <a:highlight>
                  <a:srgbClr val="FFFFFF"/>
                </a:highlight>
                <a:latin typeface="Roboto"/>
                <a:ea typeface="Roboto"/>
                <a:cs typeface="Roboto"/>
                <a:sym typeface="Roboto"/>
              </a:rPr>
              <a:t>OBSERVATIONS:</a:t>
            </a:r>
            <a:endParaRPr b="1" sz="900">
              <a:solidFill>
                <a:schemeClr val="accent2"/>
              </a:solidFill>
              <a:highlight>
                <a:srgbClr val="FFFFFF"/>
              </a:highlight>
              <a:latin typeface="Roboto"/>
              <a:ea typeface="Roboto"/>
              <a:cs typeface="Roboto"/>
              <a:sym typeface="Roboto"/>
            </a:endParaRPr>
          </a:p>
          <a:p>
            <a:pPr indent="-171450" lvl="0" marL="342900" rtl="0" algn="l">
              <a:spcBef>
                <a:spcPts val="600"/>
              </a:spcBef>
              <a:spcAft>
                <a:spcPts val="0"/>
              </a:spcAft>
              <a:buClr>
                <a:schemeClr val="accent2"/>
              </a:buClr>
              <a:buSzPts val="900"/>
              <a:buFont typeface="Roboto"/>
              <a:buChar char="●"/>
            </a:pPr>
            <a:r>
              <a:rPr lang="en" sz="900">
                <a:solidFill>
                  <a:schemeClr val="accent2"/>
                </a:solidFill>
                <a:highlight>
                  <a:srgbClr val="FFFFFF"/>
                </a:highlight>
                <a:latin typeface="Roboto"/>
                <a:ea typeface="Roboto"/>
                <a:cs typeface="Roboto"/>
                <a:sym typeface="Roboto"/>
              </a:rPr>
              <a:t>Feature 'pdays' dan 'previous' memiliki korelasi yang masuk dalam kategori </a:t>
            </a:r>
            <a:r>
              <a:rPr b="1" lang="en" sz="900">
                <a:solidFill>
                  <a:schemeClr val="accent2"/>
                </a:solidFill>
                <a:highlight>
                  <a:srgbClr val="FFFFFF"/>
                </a:highlight>
                <a:latin typeface="Roboto"/>
                <a:ea typeface="Roboto"/>
                <a:cs typeface="Roboto"/>
                <a:sym typeface="Roboto"/>
              </a:rPr>
              <a:t>moderate correlation (0.45)</a:t>
            </a:r>
            <a:r>
              <a:rPr lang="en" sz="900">
                <a:solidFill>
                  <a:schemeClr val="accent2"/>
                </a:solidFill>
                <a:highlight>
                  <a:srgbClr val="FFFFFF"/>
                </a:highlight>
                <a:latin typeface="Roboto"/>
                <a:ea typeface="Roboto"/>
                <a:cs typeface="Roboto"/>
                <a:sym typeface="Roboto"/>
              </a:rPr>
              <a:t>, sedangkan sisanya berkorelasi lemah atau sangat lemah.</a:t>
            </a:r>
            <a:endParaRPr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b="1" lang="en" sz="900">
                <a:solidFill>
                  <a:schemeClr val="accent2"/>
                </a:solidFill>
                <a:highlight>
                  <a:srgbClr val="FFFFFF"/>
                </a:highlight>
                <a:latin typeface="Roboto"/>
                <a:ea typeface="Roboto"/>
                <a:cs typeface="Roboto"/>
                <a:sym typeface="Roboto"/>
              </a:rPr>
              <a:t>FOLLOW UP:</a:t>
            </a:r>
            <a:endParaRPr b="1" sz="900">
              <a:solidFill>
                <a:schemeClr val="accent2"/>
              </a:solidFill>
              <a:highlight>
                <a:srgbClr val="FFFFFF"/>
              </a:highlight>
              <a:latin typeface="Roboto"/>
              <a:ea typeface="Roboto"/>
              <a:cs typeface="Roboto"/>
              <a:sym typeface="Roboto"/>
            </a:endParaRPr>
          </a:p>
          <a:p>
            <a:pPr indent="-114300" lvl="0" marL="171450" rtl="0" algn="l">
              <a:spcBef>
                <a:spcPts val="600"/>
              </a:spcBef>
              <a:spcAft>
                <a:spcPts val="0"/>
              </a:spcAft>
              <a:buClr>
                <a:schemeClr val="accent2"/>
              </a:buClr>
              <a:buSzPts val="900"/>
              <a:buFont typeface="Roboto"/>
              <a:buAutoNum type="arabicPeriod"/>
            </a:pPr>
            <a:r>
              <a:rPr b="1" lang="en" sz="900">
                <a:solidFill>
                  <a:schemeClr val="accent2"/>
                </a:solidFill>
                <a:highlight>
                  <a:srgbClr val="FFFFFF"/>
                </a:highlight>
                <a:latin typeface="Roboto"/>
                <a:ea typeface="Roboto"/>
                <a:cs typeface="Roboto"/>
                <a:sym typeface="Roboto"/>
              </a:rPr>
              <a:t>Feature yang perlu dipertahankan:</a:t>
            </a:r>
            <a:endParaRPr b="1" sz="900">
              <a:solidFill>
                <a:schemeClr val="accent2"/>
              </a:solidFill>
              <a:highlight>
                <a:srgbClr val="FFFFFF"/>
              </a:highlight>
              <a:latin typeface="Roboto"/>
              <a:ea typeface="Roboto"/>
              <a:cs typeface="Roboto"/>
              <a:sym typeface="Roboto"/>
            </a:endParaRPr>
          </a:p>
          <a:p>
            <a:pPr indent="-114300" lvl="0" marL="342900" rtl="0" algn="l">
              <a:spcBef>
                <a:spcPts val="0"/>
              </a:spcBef>
              <a:spcAft>
                <a:spcPts val="0"/>
              </a:spcAft>
              <a:buClr>
                <a:schemeClr val="accent2"/>
              </a:buClr>
              <a:buSzPts val="900"/>
              <a:buFont typeface="Roboto"/>
              <a:buChar char="●"/>
            </a:pPr>
            <a:r>
              <a:rPr lang="en" sz="900">
                <a:solidFill>
                  <a:schemeClr val="accent2"/>
                </a:solidFill>
                <a:highlight>
                  <a:srgbClr val="FFFFFF"/>
                </a:highlight>
                <a:latin typeface="Roboto"/>
                <a:ea typeface="Roboto"/>
                <a:cs typeface="Roboto"/>
                <a:sym typeface="Roboto"/>
              </a:rPr>
              <a:t>Previous : Memuat informasi mengenai jumlah kontak yang dihubungi pada campaign sebelumnya. </a:t>
            </a:r>
            <a:endParaRPr sz="900">
              <a:solidFill>
                <a:schemeClr val="accent2"/>
              </a:solidFill>
              <a:highlight>
                <a:srgbClr val="FFFFFF"/>
              </a:highlight>
              <a:latin typeface="Roboto"/>
              <a:ea typeface="Roboto"/>
              <a:cs typeface="Roboto"/>
              <a:sym typeface="Roboto"/>
            </a:endParaRPr>
          </a:p>
          <a:p>
            <a:pPr indent="-114300" lvl="0" marL="171450" rtl="0" algn="l">
              <a:spcBef>
                <a:spcPts val="0"/>
              </a:spcBef>
              <a:spcAft>
                <a:spcPts val="0"/>
              </a:spcAft>
              <a:buClr>
                <a:schemeClr val="accent2"/>
              </a:buClr>
              <a:buSzPts val="900"/>
              <a:buFont typeface="Roboto"/>
              <a:buAutoNum type="arabicPeriod"/>
            </a:pPr>
            <a:r>
              <a:rPr lang="en" sz="900">
                <a:solidFill>
                  <a:schemeClr val="accent2"/>
                </a:solidFill>
                <a:highlight>
                  <a:srgbClr val="FFFFFF"/>
                </a:highlight>
                <a:latin typeface="Roboto"/>
                <a:ea typeface="Roboto"/>
                <a:cs typeface="Roboto"/>
                <a:sym typeface="Roboto"/>
              </a:rPr>
              <a:t>Feature yang perlu d</a:t>
            </a:r>
            <a:endParaRPr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b="1"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900">
              <a:solidFill>
                <a:schemeClr val="accent2"/>
              </a:solidFill>
              <a:highlight>
                <a:srgbClr val="FFFFFF"/>
              </a:highlight>
              <a:latin typeface="Roboto"/>
              <a:ea typeface="Roboto"/>
              <a:cs typeface="Roboto"/>
              <a:sym typeface="Roboto"/>
            </a:endParaRPr>
          </a:p>
          <a:p>
            <a:pPr indent="0" lvl="0" marL="0" rtl="0" algn="l">
              <a:lnSpc>
                <a:spcPct val="95000"/>
              </a:lnSpc>
              <a:spcBef>
                <a:spcPts val="500"/>
              </a:spcBef>
              <a:spcAft>
                <a:spcPts val="0"/>
              </a:spcAft>
              <a:buNone/>
            </a:pPr>
            <a:r>
              <a:t/>
            </a:r>
            <a:endParaRPr sz="938">
              <a:solidFill>
                <a:srgbClr val="050E17"/>
              </a:solidFill>
              <a:highlight>
                <a:srgbClr val="F7F7F7"/>
              </a:highlight>
              <a:latin typeface="Roboto"/>
              <a:ea typeface="Roboto"/>
              <a:cs typeface="Roboto"/>
              <a:sym typeface="Roboto"/>
            </a:endParaRPr>
          </a:p>
        </p:txBody>
      </p:sp>
      <p:pic>
        <p:nvPicPr>
          <p:cNvPr id="307" name="Google Shape;307;p49"/>
          <p:cNvPicPr preferRelativeResize="0"/>
          <p:nvPr/>
        </p:nvPicPr>
        <p:blipFill rotWithShape="1">
          <a:blip r:embed="rId3">
            <a:alphaModFix/>
          </a:blip>
          <a:srcRect b="26061" l="5083" r="49925" t="43930"/>
          <a:stretch/>
        </p:blipFill>
        <p:spPr>
          <a:xfrm>
            <a:off x="949075" y="872700"/>
            <a:ext cx="4307725" cy="1615375"/>
          </a:xfrm>
          <a:prstGeom prst="rect">
            <a:avLst/>
          </a:prstGeom>
          <a:noFill/>
          <a:ln>
            <a:noFill/>
          </a:ln>
        </p:spPr>
      </p:pic>
      <p:pic>
        <p:nvPicPr>
          <p:cNvPr id="308" name="Google Shape;308;p49"/>
          <p:cNvPicPr preferRelativeResize="0"/>
          <p:nvPr/>
        </p:nvPicPr>
        <p:blipFill rotWithShape="1">
          <a:blip r:embed="rId4">
            <a:alphaModFix/>
          </a:blip>
          <a:srcRect b="14805" l="6566" r="57958" t="28337"/>
          <a:stretch/>
        </p:blipFill>
        <p:spPr>
          <a:xfrm>
            <a:off x="5405450" y="872700"/>
            <a:ext cx="3205223" cy="2888375"/>
          </a:xfrm>
          <a:prstGeom prst="rect">
            <a:avLst/>
          </a:prstGeom>
          <a:noFill/>
          <a:ln>
            <a:noFill/>
          </a:ln>
        </p:spPr>
      </p:pic>
      <p:sp>
        <p:nvSpPr>
          <p:cNvPr id="309" name="Google Shape;309;p49"/>
          <p:cNvSpPr txBox="1"/>
          <p:nvPr>
            <p:ph idx="1" type="body"/>
          </p:nvPr>
        </p:nvSpPr>
        <p:spPr>
          <a:xfrm>
            <a:off x="5642450" y="2331200"/>
            <a:ext cx="4933500" cy="3827400"/>
          </a:xfrm>
          <a:prstGeom prst="rect">
            <a:avLst/>
          </a:prstGeom>
        </p:spPr>
        <p:txBody>
          <a:bodyPr anchorCtr="0" anchor="t" bIns="91425" lIns="171450" spcFirstLastPara="1" rIns="91425" wrap="square" tIns="91425">
            <a:noAutofit/>
          </a:bodyPr>
          <a:lstStyle/>
          <a:p>
            <a:pPr indent="0" lvl="0" marL="0" rtl="0" algn="l">
              <a:spcBef>
                <a:spcPts val="600"/>
              </a:spcBef>
              <a:spcAft>
                <a:spcPts val="0"/>
              </a:spcAft>
              <a:buNone/>
            </a:pPr>
            <a:r>
              <a:rPr b="1" lang="en" sz="900">
                <a:solidFill>
                  <a:schemeClr val="accent2"/>
                </a:solidFill>
                <a:highlight>
                  <a:srgbClr val="FFFFFF"/>
                </a:highlight>
                <a:latin typeface="Roboto"/>
                <a:ea typeface="Roboto"/>
                <a:cs typeface="Roboto"/>
                <a:sym typeface="Roboto"/>
              </a:rPr>
              <a:t>OBSERVATIONS:</a:t>
            </a:r>
            <a:endParaRPr b="1" sz="900">
              <a:solidFill>
                <a:schemeClr val="accent2"/>
              </a:solidFill>
              <a:highlight>
                <a:srgbClr val="FFFFFF"/>
              </a:highlight>
              <a:latin typeface="Roboto"/>
              <a:ea typeface="Roboto"/>
              <a:cs typeface="Roboto"/>
              <a:sym typeface="Roboto"/>
            </a:endParaRPr>
          </a:p>
          <a:p>
            <a:pPr indent="-171450" lvl="0" marL="342900" rtl="0" algn="l">
              <a:spcBef>
                <a:spcPts val="600"/>
              </a:spcBef>
              <a:spcAft>
                <a:spcPts val="0"/>
              </a:spcAft>
              <a:buClr>
                <a:schemeClr val="accent2"/>
              </a:buClr>
              <a:buSzPts val="900"/>
              <a:buFont typeface="Roboto"/>
              <a:buChar char="●"/>
            </a:pPr>
            <a:r>
              <a:rPr lang="en" sz="900">
                <a:solidFill>
                  <a:schemeClr val="accent2"/>
                </a:solidFill>
                <a:highlight>
                  <a:srgbClr val="FFFFFF"/>
                </a:highlight>
                <a:latin typeface="Roboto"/>
                <a:ea typeface="Roboto"/>
                <a:cs typeface="Roboto"/>
                <a:sym typeface="Roboto"/>
              </a:rPr>
              <a:t>Feature 'pdays' dan 'previous' memiliki korelasi yang masuk dalam kategori </a:t>
            </a:r>
            <a:r>
              <a:rPr b="1" lang="en" sz="900">
                <a:solidFill>
                  <a:schemeClr val="accent2"/>
                </a:solidFill>
                <a:highlight>
                  <a:srgbClr val="FFFFFF"/>
                </a:highlight>
                <a:latin typeface="Roboto"/>
                <a:ea typeface="Roboto"/>
                <a:cs typeface="Roboto"/>
                <a:sym typeface="Roboto"/>
              </a:rPr>
              <a:t>moderate correlation (0.45)</a:t>
            </a:r>
            <a:r>
              <a:rPr lang="en" sz="900">
                <a:solidFill>
                  <a:schemeClr val="accent2"/>
                </a:solidFill>
                <a:highlight>
                  <a:srgbClr val="FFFFFF"/>
                </a:highlight>
                <a:latin typeface="Roboto"/>
                <a:ea typeface="Roboto"/>
                <a:cs typeface="Roboto"/>
                <a:sym typeface="Roboto"/>
              </a:rPr>
              <a:t>, sedangkan sisanya berkorelasi lemah atau sangat lemah.</a:t>
            </a:r>
            <a:endParaRPr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b="1" lang="en" sz="900">
                <a:solidFill>
                  <a:schemeClr val="accent2"/>
                </a:solidFill>
                <a:highlight>
                  <a:srgbClr val="FFFFFF"/>
                </a:highlight>
                <a:latin typeface="Roboto"/>
                <a:ea typeface="Roboto"/>
                <a:cs typeface="Roboto"/>
                <a:sym typeface="Roboto"/>
              </a:rPr>
              <a:t>FOLLOW UP:</a:t>
            </a:r>
            <a:endParaRPr b="1" sz="900">
              <a:solidFill>
                <a:schemeClr val="accent2"/>
              </a:solidFill>
              <a:highlight>
                <a:srgbClr val="FFFFFF"/>
              </a:highlight>
              <a:latin typeface="Roboto"/>
              <a:ea typeface="Roboto"/>
              <a:cs typeface="Roboto"/>
              <a:sym typeface="Roboto"/>
            </a:endParaRPr>
          </a:p>
          <a:p>
            <a:pPr indent="-114300" lvl="0" marL="171450" rtl="0" algn="l">
              <a:spcBef>
                <a:spcPts val="600"/>
              </a:spcBef>
              <a:spcAft>
                <a:spcPts val="0"/>
              </a:spcAft>
              <a:buClr>
                <a:schemeClr val="accent2"/>
              </a:buClr>
              <a:buSzPts val="900"/>
              <a:buFont typeface="Roboto"/>
              <a:buAutoNum type="arabicPeriod"/>
            </a:pPr>
            <a:r>
              <a:rPr b="1" lang="en" sz="900">
                <a:solidFill>
                  <a:schemeClr val="accent2"/>
                </a:solidFill>
                <a:highlight>
                  <a:srgbClr val="FFFFFF"/>
                </a:highlight>
                <a:latin typeface="Roboto"/>
                <a:ea typeface="Roboto"/>
                <a:cs typeface="Roboto"/>
                <a:sym typeface="Roboto"/>
              </a:rPr>
              <a:t>Feature yang perlu dipertahankan:</a:t>
            </a:r>
            <a:endParaRPr b="1"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b="1" sz="900">
              <a:solidFill>
                <a:schemeClr val="accent2"/>
              </a:solidFill>
              <a:highlight>
                <a:srgbClr val="FFFFFF"/>
              </a:highlight>
              <a:latin typeface="Roboto"/>
              <a:ea typeface="Roboto"/>
              <a:cs typeface="Roboto"/>
              <a:sym typeface="Roboto"/>
            </a:endParaRPr>
          </a:p>
          <a:p>
            <a:pPr indent="-114300" lvl="0" marL="342900" rtl="0" algn="l">
              <a:spcBef>
                <a:spcPts val="600"/>
              </a:spcBef>
              <a:spcAft>
                <a:spcPts val="0"/>
              </a:spcAft>
              <a:buClr>
                <a:schemeClr val="accent2"/>
              </a:buClr>
              <a:buSzPts val="900"/>
              <a:buFont typeface="Roboto"/>
              <a:buChar char="●"/>
            </a:pPr>
            <a:r>
              <a:rPr lang="en" sz="900">
                <a:solidFill>
                  <a:schemeClr val="accent2"/>
                </a:solidFill>
                <a:highlight>
                  <a:srgbClr val="FFFFFF"/>
                </a:highlight>
                <a:latin typeface="Roboto"/>
                <a:ea typeface="Roboto"/>
                <a:cs typeface="Roboto"/>
                <a:sym typeface="Roboto"/>
              </a:rPr>
              <a:t>Feature </a:t>
            </a:r>
            <a:r>
              <a:rPr b="1" lang="en" sz="900">
                <a:solidFill>
                  <a:schemeClr val="accent2"/>
                </a:solidFill>
                <a:highlight>
                  <a:srgbClr val="FFFFFF"/>
                </a:highlight>
                <a:latin typeface="Roboto"/>
                <a:ea typeface="Roboto"/>
                <a:cs typeface="Roboto"/>
                <a:sym typeface="Roboto"/>
              </a:rPr>
              <a:t>'pdays'</a:t>
            </a:r>
            <a:r>
              <a:rPr lang="en" sz="900">
                <a:solidFill>
                  <a:schemeClr val="accent2"/>
                </a:solidFill>
                <a:highlight>
                  <a:srgbClr val="FFFFFF"/>
                </a:highlight>
                <a:latin typeface="Roboto"/>
                <a:ea typeface="Roboto"/>
                <a:cs typeface="Roboto"/>
                <a:sym typeface="Roboto"/>
              </a:rPr>
              <a:t> dipertimbangkan untuk </a:t>
            </a:r>
            <a:r>
              <a:rPr b="1" lang="en" sz="900">
                <a:solidFill>
                  <a:schemeClr val="accent2"/>
                </a:solidFill>
                <a:highlight>
                  <a:srgbClr val="FFFFFF"/>
                </a:highlight>
                <a:latin typeface="Roboto"/>
                <a:ea typeface="Roboto"/>
                <a:cs typeface="Roboto"/>
                <a:sym typeface="Roboto"/>
              </a:rPr>
              <a:t>tidak dimasukkan</a:t>
            </a:r>
            <a:r>
              <a:rPr lang="en" sz="900">
                <a:solidFill>
                  <a:schemeClr val="accent2"/>
                </a:solidFill>
                <a:highlight>
                  <a:srgbClr val="FFFFFF"/>
                </a:highlight>
                <a:latin typeface="Roboto"/>
                <a:ea typeface="Roboto"/>
                <a:cs typeface="Roboto"/>
                <a:sym typeface="Roboto"/>
              </a:rPr>
              <a:t> dalam analisis sedangkan feature </a:t>
            </a:r>
            <a:r>
              <a:rPr b="1" lang="en" sz="900">
                <a:solidFill>
                  <a:schemeClr val="accent2"/>
                </a:solidFill>
                <a:highlight>
                  <a:srgbClr val="FFFFFF"/>
                </a:highlight>
                <a:latin typeface="Roboto"/>
                <a:ea typeface="Roboto"/>
                <a:cs typeface="Roboto"/>
                <a:sym typeface="Roboto"/>
              </a:rPr>
              <a:t>'previous' dipertahankan</a:t>
            </a:r>
            <a:r>
              <a:rPr lang="en" sz="900">
                <a:solidFill>
                  <a:schemeClr val="accent2"/>
                </a:solidFill>
                <a:highlight>
                  <a:srgbClr val="FFFFFF"/>
                </a:highlight>
                <a:latin typeface="Roboto"/>
                <a:ea typeface="Roboto"/>
                <a:cs typeface="Roboto"/>
                <a:sym typeface="Roboto"/>
              </a:rPr>
              <a:t>. Hal ini karena dari sisi persebaran data, 'pdays' memiliki banyak </a:t>
            </a:r>
            <a:r>
              <a:rPr b="1" lang="en" sz="900">
                <a:solidFill>
                  <a:schemeClr val="accent2"/>
                </a:solidFill>
                <a:highlight>
                  <a:srgbClr val="FFFFFF"/>
                </a:highlight>
                <a:latin typeface="Roboto"/>
                <a:ea typeface="Roboto"/>
                <a:cs typeface="Roboto"/>
                <a:sym typeface="Roboto"/>
              </a:rPr>
              <a:t>outliers</a:t>
            </a:r>
            <a:r>
              <a:rPr lang="en" sz="900">
                <a:solidFill>
                  <a:schemeClr val="accent2"/>
                </a:solidFill>
                <a:highlight>
                  <a:srgbClr val="FFFFFF"/>
                </a:highlight>
                <a:latin typeface="Roboto"/>
                <a:ea typeface="Roboto"/>
                <a:cs typeface="Roboto"/>
                <a:sym typeface="Roboto"/>
              </a:rPr>
              <a:t> yang lebih ekstrim, memiliki nilai </a:t>
            </a:r>
            <a:r>
              <a:rPr b="1" lang="en" sz="900">
                <a:solidFill>
                  <a:schemeClr val="accent2"/>
                </a:solidFill>
                <a:highlight>
                  <a:srgbClr val="FFFFFF"/>
                </a:highlight>
                <a:latin typeface="Roboto"/>
                <a:ea typeface="Roboto"/>
                <a:cs typeface="Roboto"/>
                <a:sym typeface="Roboto"/>
              </a:rPr>
              <a:t>mayoritas -1</a:t>
            </a:r>
            <a:r>
              <a:rPr lang="en" sz="900">
                <a:solidFill>
                  <a:schemeClr val="accent2"/>
                </a:solidFill>
                <a:highlight>
                  <a:srgbClr val="FFFFFF"/>
                </a:highlight>
                <a:latin typeface="Roboto"/>
                <a:ea typeface="Roboto"/>
                <a:cs typeface="Roboto"/>
                <a:sym typeface="Roboto"/>
              </a:rPr>
              <a:t> (kurang relevan untuk merepresentasikan nasabah yang belum pernah dihubungi) dan juga memiliki </a:t>
            </a:r>
            <a:r>
              <a:rPr b="1" lang="en" sz="900">
                <a:solidFill>
                  <a:schemeClr val="accent2"/>
                </a:solidFill>
                <a:highlight>
                  <a:srgbClr val="FFFFFF"/>
                </a:highlight>
                <a:latin typeface="Roboto"/>
                <a:ea typeface="Roboto"/>
                <a:cs typeface="Roboto"/>
                <a:sym typeface="Roboto"/>
              </a:rPr>
              <a:t>standar deviasi</a:t>
            </a:r>
            <a:r>
              <a:rPr lang="en" sz="900">
                <a:solidFill>
                  <a:schemeClr val="accent2"/>
                </a:solidFill>
                <a:highlight>
                  <a:srgbClr val="FFFFFF"/>
                </a:highlight>
                <a:latin typeface="Roboto"/>
                <a:ea typeface="Roboto"/>
                <a:cs typeface="Roboto"/>
                <a:sym typeface="Roboto"/>
              </a:rPr>
              <a:t> yang sangat besar ketimbang 'previous'.</a:t>
            </a:r>
            <a:endParaRPr sz="900">
              <a:solidFill>
                <a:schemeClr val="accent2"/>
              </a:solidFill>
              <a:highlight>
                <a:srgbClr val="FFFFFF"/>
              </a:highlight>
              <a:latin typeface="Roboto"/>
              <a:ea typeface="Roboto"/>
              <a:cs typeface="Roboto"/>
              <a:sym typeface="Roboto"/>
            </a:endParaRPr>
          </a:p>
          <a:p>
            <a:pPr indent="-114300" lvl="0" marL="342900" rtl="0" algn="l">
              <a:spcBef>
                <a:spcPts val="0"/>
              </a:spcBef>
              <a:spcAft>
                <a:spcPts val="0"/>
              </a:spcAft>
              <a:buClr>
                <a:schemeClr val="accent2"/>
              </a:buClr>
              <a:buSzPts val="900"/>
              <a:buFont typeface="Roboto"/>
              <a:buChar char="●"/>
            </a:pPr>
            <a:r>
              <a:rPr lang="en" sz="900">
                <a:solidFill>
                  <a:schemeClr val="accent2"/>
                </a:solidFill>
                <a:highlight>
                  <a:srgbClr val="FFFFFF"/>
                </a:highlight>
                <a:latin typeface="Roboto"/>
                <a:ea typeface="Roboto"/>
                <a:cs typeface="Roboto"/>
                <a:sym typeface="Roboto"/>
              </a:rPr>
              <a:t>Feature </a:t>
            </a:r>
            <a:r>
              <a:rPr b="1" lang="en" sz="900">
                <a:solidFill>
                  <a:schemeClr val="accent2"/>
                </a:solidFill>
                <a:highlight>
                  <a:srgbClr val="FFFFFF"/>
                </a:highlight>
                <a:latin typeface="Roboto"/>
                <a:ea typeface="Roboto"/>
                <a:cs typeface="Roboto"/>
                <a:sym typeface="Roboto"/>
              </a:rPr>
              <a:t>'duration'</a:t>
            </a:r>
            <a:r>
              <a:rPr lang="en" sz="900">
                <a:solidFill>
                  <a:schemeClr val="accent2"/>
                </a:solidFill>
                <a:highlight>
                  <a:srgbClr val="FFFFFF"/>
                </a:highlight>
                <a:latin typeface="Roboto"/>
                <a:ea typeface="Roboto"/>
                <a:cs typeface="Roboto"/>
                <a:sym typeface="Roboto"/>
              </a:rPr>
              <a:t> juga </a:t>
            </a:r>
            <a:r>
              <a:rPr b="1" lang="en" sz="900">
                <a:solidFill>
                  <a:schemeClr val="accent2"/>
                </a:solidFill>
                <a:highlight>
                  <a:srgbClr val="FFFFFF"/>
                </a:highlight>
                <a:latin typeface="Roboto"/>
                <a:ea typeface="Roboto"/>
                <a:cs typeface="Roboto"/>
                <a:sym typeface="Roboto"/>
              </a:rPr>
              <a:t>dipertimbangkan untuk tidak dimasukkan</a:t>
            </a:r>
            <a:r>
              <a:rPr lang="en" sz="900">
                <a:solidFill>
                  <a:schemeClr val="accent2"/>
                </a:solidFill>
                <a:highlight>
                  <a:srgbClr val="FFFFFF"/>
                </a:highlight>
                <a:latin typeface="Roboto"/>
                <a:ea typeface="Roboto"/>
                <a:cs typeface="Roboto"/>
                <a:sym typeface="Roboto"/>
              </a:rPr>
              <a:t> dalam analisis dikarenakan banyaknya nasabah yang belum pernah dihubungi di campaign sebelumnya sehingga </a:t>
            </a:r>
            <a:r>
              <a:rPr b="1" lang="en" sz="900">
                <a:solidFill>
                  <a:schemeClr val="accent2"/>
                </a:solidFill>
                <a:highlight>
                  <a:srgbClr val="FFFFFF"/>
                </a:highlight>
                <a:latin typeface="Roboto"/>
                <a:ea typeface="Roboto"/>
                <a:cs typeface="Roboto"/>
                <a:sym typeface="Roboto"/>
              </a:rPr>
              <a:t>banyak nilai 0</a:t>
            </a:r>
            <a:r>
              <a:rPr lang="en" sz="900">
                <a:solidFill>
                  <a:schemeClr val="accent2"/>
                </a:solidFill>
                <a:highlight>
                  <a:srgbClr val="FFFFFF"/>
                </a:highlight>
                <a:latin typeface="Roboto"/>
                <a:ea typeface="Roboto"/>
                <a:cs typeface="Roboto"/>
                <a:sym typeface="Roboto"/>
              </a:rPr>
              <a:t>, namun ini butuh </a:t>
            </a:r>
            <a:r>
              <a:rPr b="1" lang="en" sz="900">
                <a:solidFill>
                  <a:schemeClr val="accent2"/>
                </a:solidFill>
                <a:highlight>
                  <a:srgbClr val="FFFFFF"/>
                </a:highlight>
                <a:latin typeface="Roboto"/>
                <a:ea typeface="Roboto"/>
                <a:cs typeface="Roboto"/>
                <a:sym typeface="Roboto"/>
              </a:rPr>
              <a:t>penyelidikan lebih lanjut</a:t>
            </a:r>
            <a:r>
              <a:rPr lang="en" sz="900">
                <a:solidFill>
                  <a:schemeClr val="accent2"/>
                </a:solidFill>
                <a:highlight>
                  <a:srgbClr val="FFFFFF"/>
                </a:highlight>
                <a:latin typeface="Roboto"/>
                <a:ea typeface="Roboto"/>
                <a:cs typeface="Roboto"/>
                <a:sym typeface="Roboto"/>
              </a:rPr>
              <a:t>.</a:t>
            </a:r>
            <a:endParaRPr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b="1" sz="9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900">
              <a:solidFill>
                <a:schemeClr val="accent2"/>
              </a:solidFill>
              <a:highlight>
                <a:srgbClr val="FFFFFF"/>
              </a:highlight>
              <a:latin typeface="Roboto"/>
              <a:ea typeface="Roboto"/>
              <a:cs typeface="Roboto"/>
              <a:sym typeface="Roboto"/>
            </a:endParaRPr>
          </a:p>
          <a:p>
            <a:pPr indent="0" lvl="0" marL="0" rtl="0" algn="l">
              <a:lnSpc>
                <a:spcPct val="95000"/>
              </a:lnSpc>
              <a:spcBef>
                <a:spcPts val="500"/>
              </a:spcBef>
              <a:spcAft>
                <a:spcPts val="0"/>
              </a:spcAft>
              <a:buNone/>
            </a:pPr>
            <a:r>
              <a:t/>
            </a:r>
            <a:endParaRPr sz="938">
              <a:solidFill>
                <a:srgbClr val="050E17"/>
              </a:solidFill>
              <a:highlight>
                <a:srgbClr val="F7F7F7"/>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idx="1" type="body"/>
          </p:nvPr>
        </p:nvSpPr>
        <p:spPr>
          <a:xfrm>
            <a:off x="311700" y="75142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t/>
            </a:r>
            <a:endParaRPr sz="1185"/>
          </a:p>
          <a:p>
            <a:pPr indent="-303847" lvl="0" marL="457200" rtl="0" algn="l">
              <a:lnSpc>
                <a:spcPct val="105000"/>
              </a:lnSpc>
              <a:spcBef>
                <a:spcPts val="0"/>
              </a:spcBef>
              <a:spcAft>
                <a:spcPts val="0"/>
              </a:spcAft>
              <a:buSzPts val="1185"/>
              <a:buChar char="●"/>
            </a:pPr>
            <a:r>
              <a:rPr lang="en" sz="1185"/>
              <a:t>Berdasarkan analisis hubungan antara nasabah yang berlangganan dengan pinjaman dan KPR, bahwa marketer diharapkan bisa langsung </a:t>
            </a:r>
            <a:r>
              <a:rPr b="1" lang="en" sz="1185"/>
              <a:t>menghubungi</a:t>
            </a:r>
            <a:r>
              <a:rPr lang="en" sz="1185"/>
              <a:t> “</a:t>
            </a:r>
            <a:r>
              <a:rPr b="1" lang="en" sz="1185"/>
              <a:t>hanya</a:t>
            </a:r>
            <a:r>
              <a:rPr lang="en" sz="1185"/>
              <a:t>” nasabah yang </a:t>
            </a:r>
            <a:r>
              <a:rPr b="1" lang="en" sz="1185"/>
              <a:t>tidak memiliki KPR </a:t>
            </a:r>
            <a:r>
              <a:rPr lang="en" sz="1185"/>
              <a:t>dan </a:t>
            </a:r>
            <a:r>
              <a:rPr b="1" lang="en" sz="1185"/>
              <a:t>tidak memiliki</a:t>
            </a:r>
            <a:r>
              <a:rPr lang="en" sz="1185"/>
              <a:t> </a:t>
            </a:r>
            <a:r>
              <a:rPr b="1" lang="en" sz="1185"/>
              <a:t>Pinjaman</a:t>
            </a:r>
            <a:r>
              <a:rPr lang="en" sz="1185"/>
              <a:t>, karena conversion rate nya cukup </a:t>
            </a:r>
            <a:r>
              <a:rPr b="1" lang="en" sz="1185"/>
              <a:t>signifikan</a:t>
            </a:r>
            <a:r>
              <a:rPr lang="en" sz="1185"/>
              <a:t> lebih tinggi ketimbang yang memiliki keduanya.</a:t>
            </a:r>
            <a:endParaRPr sz="1185"/>
          </a:p>
          <a:p>
            <a:pPr indent="-303847" lvl="0" marL="457200" rtl="0" algn="l">
              <a:lnSpc>
                <a:spcPct val="105000"/>
              </a:lnSpc>
              <a:spcBef>
                <a:spcPts val="0"/>
              </a:spcBef>
              <a:spcAft>
                <a:spcPts val="0"/>
              </a:spcAft>
              <a:buSzPts val="1185"/>
              <a:buChar char="●"/>
            </a:pPr>
            <a:r>
              <a:rPr lang="en" sz="1185"/>
              <a:t>Mengingat tingkat conversion rate </a:t>
            </a:r>
            <a:r>
              <a:rPr b="1" lang="en" sz="1185"/>
              <a:t>pelajar</a:t>
            </a:r>
            <a:r>
              <a:rPr lang="en" sz="1185"/>
              <a:t> yang </a:t>
            </a:r>
            <a:r>
              <a:rPr b="1" lang="en" sz="1185"/>
              <a:t>tertinggi</a:t>
            </a:r>
            <a:r>
              <a:rPr lang="en" sz="1185"/>
              <a:t>, bank dapat mengembangkan program atau produk yang ditujukan secara khusus kepada mereka. Misalnya, program tabungan pendidikan atau deposito berjangka khusus untuk pelajar dengan manfaat dan suku bunga yang menarik. Dalam melakukan pemasaran, bank juga dapat bekerja sama dengan institusi pendidikan atau mengadakan kegiatan yang relevan dengan kebutuhan dan minat pelajar.</a:t>
            </a:r>
            <a:endParaRPr sz="1185"/>
          </a:p>
          <a:p>
            <a:pPr indent="-303847" lvl="0" marL="457200" rtl="0" algn="l">
              <a:lnSpc>
                <a:spcPct val="105000"/>
              </a:lnSpc>
              <a:spcBef>
                <a:spcPts val="0"/>
              </a:spcBef>
              <a:spcAft>
                <a:spcPts val="0"/>
              </a:spcAft>
              <a:buSzPts val="1185"/>
              <a:buChar char="●"/>
            </a:pPr>
            <a:r>
              <a:rPr lang="en" sz="1185"/>
              <a:t>Marketer bisa mencoba memaksimalkan untuk menghubungi nasabah pada bulan </a:t>
            </a:r>
            <a:r>
              <a:rPr b="1" lang="en" sz="1185"/>
              <a:t>Maret, September, Oktober </a:t>
            </a:r>
            <a:r>
              <a:rPr lang="en" sz="1185"/>
              <a:t>dan </a:t>
            </a:r>
            <a:r>
              <a:rPr b="1" lang="en" sz="1185"/>
              <a:t>Desember</a:t>
            </a:r>
            <a:r>
              <a:rPr lang="en" sz="1185"/>
              <a:t>, karena memiliki </a:t>
            </a:r>
            <a:r>
              <a:rPr b="1" lang="en" sz="1185"/>
              <a:t>conversion rate </a:t>
            </a:r>
            <a:r>
              <a:rPr lang="en" sz="1185"/>
              <a:t>yang secara </a:t>
            </a:r>
            <a:r>
              <a:rPr b="1" lang="en" sz="1185"/>
              <a:t>signifikan</a:t>
            </a:r>
            <a:r>
              <a:rPr lang="en" sz="1185"/>
              <a:t> lebih tinggi ketimbang bulan lainnya.</a:t>
            </a:r>
            <a:endParaRPr sz="1185"/>
          </a:p>
          <a:p>
            <a:pPr indent="-297497" lvl="0" marL="457200" rtl="0" algn="l">
              <a:lnSpc>
                <a:spcPct val="105000"/>
              </a:lnSpc>
              <a:spcBef>
                <a:spcPts val="0"/>
              </a:spcBef>
              <a:spcAft>
                <a:spcPts val="0"/>
              </a:spcAft>
              <a:buSzPts val="1085"/>
              <a:buChar char="●"/>
            </a:pPr>
            <a:r>
              <a:rPr lang="en" sz="1185"/>
              <a:t>Dari ke 4 bulan yang direkomendasikan di atas, dengan jumlah rata-rata </a:t>
            </a:r>
            <a:r>
              <a:rPr b="1" lang="en" sz="1185"/>
              <a:t>conversion rate 47%, </a:t>
            </a:r>
            <a:r>
              <a:rPr lang="en" sz="1185"/>
              <a:t>dibandingkan dengan total percobaan sebanyak </a:t>
            </a:r>
            <a:r>
              <a:rPr b="1" lang="en" sz="1185"/>
              <a:t>42.511 </a:t>
            </a:r>
            <a:r>
              <a:rPr lang="en" sz="1185"/>
              <a:t>sepanjang tahun, maka marketer disarankan menghubungi </a:t>
            </a:r>
            <a:r>
              <a:rPr b="1" lang="en" sz="1185"/>
              <a:t>maksimal</a:t>
            </a:r>
            <a:r>
              <a:rPr lang="en" sz="1185"/>
              <a:t> hanya sebanyak </a:t>
            </a:r>
            <a:r>
              <a:rPr b="1" lang="en" sz="1146">
                <a:solidFill>
                  <a:srgbClr val="000000"/>
                </a:solidFill>
              </a:rPr>
              <a:t>21.356 nasabah</a:t>
            </a:r>
            <a:r>
              <a:rPr lang="en" sz="1146">
                <a:solidFill>
                  <a:srgbClr val="000000"/>
                </a:solidFill>
              </a:rPr>
              <a:t> (47% dari total percobaan) saja dan fokus di 4 bulan tersebut</a:t>
            </a:r>
            <a:r>
              <a:rPr lang="en" sz="1330">
                <a:solidFill>
                  <a:srgbClr val="000000"/>
                </a:solidFill>
              </a:rPr>
              <a:t>.</a:t>
            </a:r>
            <a:endParaRPr sz="1485"/>
          </a:p>
          <a:p>
            <a:pPr indent="-303847" lvl="0" marL="457200" rtl="0" algn="l">
              <a:lnSpc>
                <a:spcPct val="105000"/>
              </a:lnSpc>
              <a:spcBef>
                <a:spcPts val="0"/>
              </a:spcBef>
              <a:spcAft>
                <a:spcPts val="0"/>
              </a:spcAft>
              <a:buSzPts val="1185"/>
              <a:buChar char="●"/>
            </a:pPr>
            <a:r>
              <a:rPr lang="en" sz="1185"/>
              <a:t>Marketer bisa mencoba memaksimalkan untuk menghubungi dan menawarkan layanan eksklusif, seperti penawaran suku bunga yang lebih baik bagi deposito jangka panjang nasabah dengan status pendidikan yang tinggi (</a:t>
            </a:r>
            <a:r>
              <a:rPr b="1" lang="en" sz="1185"/>
              <a:t>diatas primary education</a:t>
            </a:r>
            <a:r>
              <a:rPr lang="en" sz="1185"/>
              <a:t>) untuk lebih memaksimalkan conversion rate nasabah.</a:t>
            </a:r>
            <a:endParaRPr sz="1185"/>
          </a:p>
        </p:txBody>
      </p:sp>
      <p:sp>
        <p:nvSpPr>
          <p:cNvPr id="315" name="Google Shape;315;p50"/>
          <p:cNvSpPr txBox="1"/>
          <p:nvPr/>
        </p:nvSpPr>
        <p:spPr>
          <a:xfrm>
            <a:off x="487090" y="473607"/>
            <a:ext cx="5514300" cy="438600"/>
          </a:xfrm>
          <a:prstGeom prst="rect">
            <a:avLst/>
          </a:prstGeom>
          <a:noFill/>
          <a:ln>
            <a:noFill/>
          </a:ln>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3</a:t>
            </a:r>
            <a:r>
              <a:rPr b="1" lang="en" sz="2400">
                <a:solidFill>
                  <a:srgbClr val="0198A3"/>
                </a:solidFill>
                <a:latin typeface="Montserrat"/>
                <a:ea typeface="Montserrat"/>
                <a:cs typeface="Montserrat"/>
                <a:sym typeface="Montserrat"/>
              </a:rPr>
              <a:t>. Business Recommendation</a:t>
            </a:r>
            <a:endParaRPr b="1" i="0" sz="24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651815" y="622031"/>
            <a:ext cx="55143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3125"/>
              </a:lnSpc>
              <a:spcBef>
                <a:spcPts val="0"/>
              </a:spcBef>
              <a:spcAft>
                <a:spcPts val="0"/>
              </a:spcAft>
              <a:buNone/>
            </a:pPr>
            <a:r>
              <a:rPr b="1" lang="en" sz="3000">
                <a:solidFill>
                  <a:srgbClr val="0198A3"/>
                </a:solidFill>
                <a:latin typeface="Montserrat"/>
                <a:ea typeface="Montserrat"/>
                <a:cs typeface="Montserrat"/>
                <a:sym typeface="Montserrat"/>
              </a:rPr>
              <a:t>Dataset</a:t>
            </a:r>
            <a:endParaRPr b="1" i="0" sz="3000" u="none" cap="none" strike="noStrike">
              <a:solidFill>
                <a:srgbClr val="0198A3"/>
              </a:solidFill>
              <a:latin typeface="Montserrat"/>
              <a:ea typeface="Montserrat"/>
              <a:cs typeface="Montserrat"/>
              <a:sym typeface="Montserrat"/>
            </a:endParaRPr>
          </a:p>
        </p:txBody>
      </p:sp>
      <p:graphicFrame>
        <p:nvGraphicFramePr>
          <p:cNvPr id="123" name="Google Shape;123;p29"/>
          <p:cNvGraphicFramePr/>
          <p:nvPr/>
        </p:nvGraphicFramePr>
        <p:xfrm>
          <a:off x="1343125" y="1164200"/>
          <a:ext cx="3000000" cy="3000000"/>
        </p:xfrm>
        <a:graphic>
          <a:graphicData uri="http://schemas.openxmlformats.org/drawingml/2006/table">
            <a:tbl>
              <a:tblPr>
                <a:noFill/>
                <a:tableStyleId>{6DA7C5C4-07E8-45BF-B45F-08C169097304}</a:tableStyleId>
              </a:tblPr>
              <a:tblGrid>
                <a:gridCol w="1051875"/>
                <a:gridCol w="5405875"/>
              </a:tblGrid>
              <a:tr h="285900">
                <a:tc>
                  <a:txBody>
                    <a:bodyPr/>
                    <a:lstStyle/>
                    <a:p>
                      <a:pPr indent="0" lvl="0" marL="0" rtl="0" algn="ctr">
                        <a:lnSpc>
                          <a:spcPct val="100000"/>
                        </a:lnSpc>
                        <a:spcBef>
                          <a:spcPts val="0"/>
                        </a:spcBef>
                        <a:spcAft>
                          <a:spcPts val="0"/>
                        </a:spcAft>
                        <a:buNone/>
                      </a:pPr>
                      <a:r>
                        <a:rPr b="1" lang="en" sz="1200">
                          <a:latin typeface="Montserrat"/>
                          <a:ea typeface="Montserrat"/>
                          <a:cs typeface="Montserrat"/>
                          <a:sym typeface="Montserrat"/>
                        </a:rPr>
                        <a:t>Kolom</a:t>
                      </a:r>
                      <a:endParaRPr b="1" sz="1200">
                        <a:latin typeface="Montserrat"/>
                        <a:ea typeface="Montserrat"/>
                        <a:cs typeface="Montserrat"/>
                        <a:sym typeface="Montserrat"/>
                      </a:endParaRPr>
                    </a:p>
                  </a:txBody>
                  <a:tcPr marT="91425" marB="91425" marR="91425" marL="91425" anchor="ctr"/>
                </a:tc>
                <a:tc>
                  <a:txBody>
                    <a:bodyPr/>
                    <a:lstStyle/>
                    <a:p>
                      <a:pPr indent="0" lvl="0" marL="0" rtl="0" algn="ctr">
                        <a:lnSpc>
                          <a:spcPct val="100000"/>
                        </a:lnSpc>
                        <a:spcBef>
                          <a:spcPts val="0"/>
                        </a:spcBef>
                        <a:spcAft>
                          <a:spcPts val="0"/>
                        </a:spcAft>
                        <a:buNone/>
                      </a:pPr>
                      <a:r>
                        <a:rPr b="1" lang="en" sz="1200">
                          <a:latin typeface="Montserrat"/>
                          <a:ea typeface="Montserrat"/>
                          <a:cs typeface="Montserrat"/>
                          <a:sym typeface="Montserrat"/>
                        </a:rPr>
                        <a:t>Deskripsi (Mewakili)</a:t>
                      </a:r>
                      <a:endParaRPr b="1"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Age</a:t>
                      </a:r>
                      <a:endParaRPr b="1" sz="1200">
                        <a:latin typeface="Montserrat"/>
                        <a:ea typeface="Montserrat"/>
                        <a:cs typeface="Montserrat"/>
                        <a:sym typeface="Montserrat"/>
                      </a:endParaRPr>
                    </a:p>
                  </a:txBody>
                  <a:tcPr marT="91425" marB="91425" marR="91425" marL="91425" anchor="ctr"/>
                </a:tc>
                <a:tc>
                  <a:txBody>
                    <a:bodyPr/>
                    <a:lstStyle/>
                    <a:p>
                      <a:pPr indent="0" lvl="0" marL="0" marR="0" rtl="0" algn="l">
                        <a:lnSpc>
                          <a:spcPct val="100000"/>
                        </a:lnSpc>
                        <a:spcBef>
                          <a:spcPts val="0"/>
                        </a:spcBef>
                        <a:spcAft>
                          <a:spcPts val="0"/>
                        </a:spcAft>
                        <a:buNone/>
                      </a:pPr>
                      <a:r>
                        <a:rPr lang="en" sz="1200">
                          <a:latin typeface="Montserrat"/>
                          <a:ea typeface="Montserrat"/>
                          <a:cs typeface="Montserrat"/>
                          <a:sym typeface="Montserrat"/>
                        </a:rPr>
                        <a:t>Usia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Job</a:t>
                      </a:r>
                      <a:endParaRPr b="1" sz="1200">
                        <a:latin typeface="Montserrat"/>
                        <a:ea typeface="Montserrat"/>
                        <a:cs typeface="Montserrat"/>
                        <a:sym typeface="Montserrat"/>
                      </a:endParaRPr>
                    </a:p>
                  </a:txBody>
                  <a:tcPr marT="91425" marB="91425" marR="91425" marL="91425" anchor="ctr"/>
                </a:tc>
                <a:tc>
                  <a:txBody>
                    <a:bodyPr/>
                    <a:lstStyle/>
                    <a:p>
                      <a:pPr indent="0" lvl="0" marL="0" marR="0" rtl="0" algn="l">
                        <a:lnSpc>
                          <a:spcPct val="100000"/>
                        </a:lnSpc>
                        <a:spcBef>
                          <a:spcPts val="0"/>
                        </a:spcBef>
                        <a:spcAft>
                          <a:spcPts val="0"/>
                        </a:spcAft>
                        <a:buNone/>
                      </a:pPr>
                      <a:r>
                        <a:rPr lang="en" sz="1200">
                          <a:latin typeface="Montserrat"/>
                          <a:ea typeface="Montserrat"/>
                          <a:cs typeface="Montserrat"/>
                          <a:sym typeface="Montserrat"/>
                        </a:rPr>
                        <a:t>Pekerjaan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Marital</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Status pernikahan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Education</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Pendidikan terakhir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Default</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Apakah nasabah mempunyai saldo di rekening ?</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Balance</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Saldo tahunan nasabah bank (Euro)</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Housing</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Apakah nasabah memiliki pinjaman rumah ?</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Loan</a:t>
                      </a:r>
                      <a:endParaRPr b="1" sz="1200">
                        <a:latin typeface="Montserrat"/>
                        <a:ea typeface="Montserrat"/>
                        <a:cs typeface="Montserrat"/>
                        <a:sym typeface="Montserrat"/>
                      </a:endParaRPr>
                    </a:p>
                  </a:txBody>
                  <a:tcPr marT="91425" marB="91425" marR="91425" marL="91425" anchor="ct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Apakah nasabah memiliki pinjaman pribadi ?</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Contact</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Jenis komunikasi kontak</a:t>
                      </a:r>
                      <a:endParaRPr sz="1200">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0"/>
          <p:cNvSpPr txBox="1"/>
          <p:nvPr/>
        </p:nvSpPr>
        <p:spPr>
          <a:xfrm>
            <a:off x="651815" y="622031"/>
            <a:ext cx="55143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3125"/>
              </a:lnSpc>
              <a:spcBef>
                <a:spcPts val="0"/>
              </a:spcBef>
              <a:spcAft>
                <a:spcPts val="0"/>
              </a:spcAft>
              <a:buNone/>
            </a:pPr>
            <a:r>
              <a:rPr b="1" lang="en" sz="3000">
                <a:solidFill>
                  <a:srgbClr val="0198A3"/>
                </a:solidFill>
                <a:latin typeface="Montserrat"/>
                <a:ea typeface="Montserrat"/>
                <a:cs typeface="Montserrat"/>
                <a:sym typeface="Montserrat"/>
              </a:rPr>
              <a:t>Dataset</a:t>
            </a:r>
            <a:endParaRPr b="1" i="0" sz="3000" u="none" cap="none" strike="noStrike">
              <a:solidFill>
                <a:srgbClr val="0198A3"/>
              </a:solidFill>
              <a:latin typeface="Montserrat"/>
              <a:ea typeface="Montserrat"/>
              <a:cs typeface="Montserrat"/>
              <a:sym typeface="Montserrat"/>
            </a:endParaRPr>
          </a:p>
        </p:txBody>
      </p:sp>
      <p:graphicFrame>
        <p:nvGraphicFramePr>
          <p:cNvPr id="129" name="Google Shape;129;p30"/>
          <p:cNvGraphicFramePr/>
          <p:nvPr/>
        </p:nvGraphicFramePr>
        <p:xfrm>
          <a:off x="1343125" y="1060625"/>
          <a:ext cx="3000000" cy="3000000"/>
        </p:xfrm>
        <a:graphic>
          <a:graphicData uri="http://schemas.openxmlformats.org/drawingml/2006/table">
            <a:tbl>
              <a:tblPr>
                <a:noFill/>
                <a:tableStyleId>{6DA7C5C4-07E8-45BF-B45F-08C169097304}</a:tableStyleId>
              </a:tblPr>
              <a:tblGrid>
                <a:gridCol w="1051875"/>
                <a:gridCol w="5405875"/>
              </a:tblGrid>
              <a:tr h="285900">
                <a:tc>
                  <a:txBody>
                    <a:bodyPr/>
                    <a:lstStyle/>
                    <a:p>
                      <a:pPr indent="0" lvl="0" marL="0" rtl="0" algn="ctr">
                        <a:lnSpc>
                          <a:spcPct val="100000"/>
                        </a:lnSpc>
                        <a:spcBef>
                          <a:spcPts val="0"/>
                        </a:spcBef>
                        <a:spcAft>
                          <a:spcPts val="0"/>
                        </a:spcAft>
                        <a:buNone/>
                      </a:pPr>
                      <a:r>
                        <a:rPr b="1" lang="en" sz="1200">
                          <a:latin typeface="Montserrat"/>
                          <a:ea typeface="Montserrat"/>
                          <a:cs typeface="Montserrat"/>
                          <a:sym typeface="Montserrat"/>
                        </a:rPr>
                        <a:t>Kolom</a:t>
                      </a:r>
                      <a:endParaRPr b="1" sz="1200">
                        <a:latin typeface="Montserrat"/>
                        <a:ea typeface="Montserrat"/>
                        <a:cs typeface="Montserrat"/>
                        <a:sym typeface="Montserrat"/>
                      </a:endParaRPr>
                    </a:p>
                  </a:txBody>
                  <a:tcPr marT="91425" marB="91425" marR="91425" marL="91425" anchor="ctr"/>
                </a:tc>
                <a:tc>
                  <a:txBody>
                    <a:bodyPr/>
                    <a:lstStyle/>
                    <a:p>
                      <a:pPr indent="0" lvl="0" marL="0" rtl="0" algn="ctr">
                        <a:lnSpc>
                          <a:spcPct val="100000"/>
                        </a:lnSpc>
                        <a:spcBef>
                          <a:spcPts val="0"/>
                        </a:spcBef>
                        <a:spcAft>
                          <a:spcPts val="0"/>
                        </a:spcAft>
                        <a:buNone/>
                      </a:pPr>
                      <a:r>
                        <a:rPr b="1" lang="en" sz="1200">
                          <a:latin typeface="Montserrat"/>
                          <a:ea typeface="Montserrat"/>
                          <a:cs typeface="Montserrat"/>
                          <a:sym typeface="Montserrat"/>
                        </a:rPr>
                        <a:t>Deskripsi (Mewakili)</a:t>
                      </a:r>
                      <a:endParaRPr b="1"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Day</a:t>
                      </a:r>
                      <a:endParaRPr b="1" sz="1200">
                        <a:latin typeface="Montserrat"/>
                        <a:ea typeface="Montserrat"/>
                        <a:cs typeface="Montserrat"/>
                        <a:sym typeface="Montserrat"/>
                      </a:endParaRPr>
                    </a:p>
                  </a:txBody>
                  <a:tcPr marT="91425" marB="91425" marR="91425" marL="91425" anchor="ctr"/>
                </a:tc>
                <a:tc>
                  <a:txBody>
                    <a:bodyPr/>
                    <a:lstStyle/>
                    <a:p>
                      <a:pPr indent="0" lvl="0" marL="0" marR="0" rtl="0" algn="l">
                        <a:lnSpc>
                          <a:spcPct val="100000"/>
                        </a:lnSpc>
                        <a:spcBef>
                          <a:spcPts val="0"/>
                        </a:spcBef>
                        <a:spcAft>
                          <a:spcPts val="0"/>
                        </a:spcAft>
                        <a:buNone/>
                      </a:pPr>
                      <a:r>
                        <a:rPr lang="en" sz="1200">
                          <a:latin typeface="Montserrat"/>
                          <a:ea typeface="Montserrat"/>
                          <a:cs typeface="Montserrat"/>
                          <a:sym typeface="Montserrat"/>
                        </a:rPr>
                        <a:t>Hari kontak terakhir dalam sebulan</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Month</a:t>
                      </a:r>
                      <a:endParaRPr b="1" sz="1200">
                        <a:latin typeface="Montserrat"/>
                        <a:ea typeface="Montserrat"/>
                        <a:cs typeface="Montserrat"/>
                        <a:sym typeface="Montserrat"/>
                      </a:endParaRPr>
                    </a:p>
                  </a:txBody>
                  <a:tcPr marT="91425" marB="91425" marR="91425" marL="91425" anchor="ctr"/>
                </a:tc>
                <a:tc>
                  <a:txBody>
                    <a:bodyPr/>
                    <a:lstStyle/>
                    <a:p>
                      <a:pPr indent="0" lvl="0" marL="0" marR="0" rtl="0" algn="l">
                        <a:lnSpc>
                          <a:spcPct val="100000"/>
                        </a:lnSpc>
                        <a:spcBef>
                          <a:spcPts val="0"/>
                        </a:spcBef>
                        <a:spcAft>
                          <a:spcPts val="0"/>
                        </a:spcAft>
                        <a:buNone/>
                      </a:pPr>
                      <a:r>
                        <a:rPr lang="en" sz="1200">
                          <a:latin typeface="Montserrat"/>
                          <a:ea typeface="Montserrat"/>
                          <a:cs typeface="Montserrat"/>
                          <a:sym typeface="Montserrat"/>
                        </a:rPr>
                        <a:t>Bulan kontak terakhir dalam setahun</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Duration</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Durasi kontak terakhir (detik)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Campaign</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Jumlah kontak yang dilakukan selama kampanye untuk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Pdays</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Jumlah hari yang berlalu setelah klien terakhir dihubungi dari kampanye sebelumnya (numerik, -1 berarti klien tidak dihubungi sebelumnya)</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Previous</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Jumlah kontak yang dilakukan sebelum kampanye untuk nasabah bank</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Poutcome</a:t>
                      </a:r>
                      <a:endParaRPr b="1" sz="1200">
                        <a:latin typeface="Montserrat"/>
                        <a:ea typeface="Montserrat"/>
                        <a:cs typeface="Montserrat"/>
                        <a:sym typeface="Montserrat"/>
                      </a:endParaRPr>
                    </a:p>
                  </a:txBody>
                  <a:tcPr marT="91425" marB="91425" marR="91425" marL="91425" anchor="ctr"/>
                </a:tc>
                <a:tc>
                  <a:txBody>
                    <a:bodyPr/>
                    <a:lstStyle/>
                    <a:p>
                      <a:pPr indent="0" lvl="0" marL="0" rtl="0" algn="l">
                        <a:lnSpc>
                          <a:spcPct val="100000"/>
                        </a:lnSpc>
                        <a:spcBef>
                          <a:spcPts val="0"/>
                        </a:spcBef>
                        <a:spcAft>
                          <a:spcPts val="0"/>
                        </a:spcAft>
                        <a:buNone/>
                      </a:pPr>
                      <a:r>
                        <a:rPr lang="en" sz="1200">
                          <a:latin typeface="Montserrat"/>
                          <a:ea typeface="Montserrat"/>
                          <a:cs typeface="Montserrat"/>
                          <a:sym typeface="Montserrat"/>
                        </a:rPr>
                        <a:t>Hasil dari kampanye pemasaran sebelumnya</a:t>
                      </a:r>
                      <a:endParaRPr sz="1200">
                        <a:latin typeface="Montserrat"/>
                        <a:ea typeface="Montserrat"/>
                        <a:cs typeface="Montserrat"/>
                        <a:sym typeface="Montserrat"/>
                      </a:endParaRPr>
                    </a:p>
                  </a:txBody>
                  <a:tcPr marT="91425" marB="91425" marR="91425" marL="91425" anchor="ctr"/>
                </a:tc>
              </a:tr>
              <a:tr h="285900">
                <a:tc>
                  <a:txBody>
                    <a:bodyPr/>
                    <a:lstStyle/>
                    <a:p>
                      <a:pPr indent="0" lvl="0" marL="0" rtl="0" algn="l">
                        <a:lnSpc>
                          <a:spcPct val="100000"/>
                        </a:lnSpc>
                        <a:spcBef>
                          <a:spcPts val="0"/>
                        </a:spcBef>
                        <a:spcAft>
                          <a:spcPts val="0"/>
                        </a:spcAft>
                        <a:buNone/>
                      </a:pPr>
                      <a:r>
                        <a:rPr b="1" lang="en" sz="1200">
                          <a:latin typeface="Montserrat"/>
                          <a:ea typeface="Montserrat"/>
                          <a:cs typeface="Montserrat"/>
                          <a:sym typeface="Montserrat"/>
                        </a:rPr>
                        <a:t>Y</a:t>
                      </a:r>
                      <a:endParaRPr b="1" sz="1200">
                        <a:latin typeface="Montserrat"/>
                        <a:ea typeface="Montserrat"/>
                        <a:cs typeface="Montserrat"/>
                        <a:sym typeface="Montserrat"/>
                      </a:endParaRPr>
                    </a:p>
                  </a:txBody>
                  <a:tcPr marT="91425" marB="91425" marR="91425" marL="91425" anchor="ctr"/>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Apakah klien sudah pernah melakukan deposito di bank ?</a:t>
                      </a:r>
                      <a:endParaRPr sz="1200">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1"/>
          <p:cNvSpPr txBox="1"/>
          <p:nvPr>
            <p:ph type="title"/>
          </p:nvPr>
        </p:nvSpPr>
        <p:spPr>
          <a:xfrm>
            <a:off x="1138625" y="728650"/>
            <a:ext cx="7609200" cy="1060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720"/>
              <a:t>STAGE 1 - </a:t>
            </a:r>
            <a:r>
              <a:rPr i="1" lang="en" sz="3720"/>
              <a:t>EDA</a:t>
            </a:r>
            <a:r>
              <a:rPr lang="en" sz="3720"/>
              <a:t>, </a:t>
            </a:r>
            <a:r>
              <a:rPr i="1" lang="en" sz="3720"/>
              <a:t>INSIGHT</a:t>
            </a:r>
            <a:r>
              <a:rPr lang="en" sz="3720"/>
              <a:t> &amp; Visualisasi</a:t>
            </a:r>
            <a:endParaRPr sz="3720"/>
          </a:p>
        </p:txBody>
      </p:sp>
      <p:sp>
        <p:nvSpPr>
          <p:cNvPr id="135" name="Google Shape;135;p31"/>
          <p:cNvSpPr txBox="1"/>
          <p:nvPr>
            <p:ph type="title"/>
          </p:nvPr>
        </p:nvSpPr>
        <p:spPr>
          <a:xfrm>
            <a:off x="1619375" y="2368738"/>
            <a:ext cx="3054600" cy="772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 sz="2320"/>
              <a:t>Eksplorasi Data</a:t>
            </a:r>
            <a:endParaRPr b="0" sz="2320"/>
          </a:p>
        </p:txBody>
      </p:sp>
      <p:sp>
        <p:nvSpPr>
          <p:cNvPr id="136" name="Google Shape;136;p31"/>
          <p:cNvSpPr txBox="1"/>
          <p:nvPr>
            <p:ph type="title"/>
          </p:nvPr>
        </p:nvSpPr>
        <p:spPr>
          <a:xfrm>
            <a:off x="3348682" y="3491804"/>
            <a:ext cx="3054600" cy="772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 sz="2320"/>
              <a:t>Insight Bisnis dan Visualisasi</a:t>
            </a:r>
            <a:endParaRPr b="0" sz="2320"/>
          </a:p>
        </p:txBody>
      </p:sp>
      <p:sp>
        <p:nvSpPr>
          <p:cNvPr id="137" name="Google Shape;137;p31"/>
          <p:cNvSpPr txBox="1"/>
          <p:nvPr>
            <p:ph type="title"/>
          </p:nvPr>
        </p:nvSpPr>
        <p:spPr>
          <a:xfrm>
            <a:off x="5092461" y="2368754"/>
            <a:ext cx="3054600" cy="772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i="1" lang="en" sz="2320"/>
              <a:t>Exploratory Data Analysis</a:t>
            </a:r>
            <a:endParaRPr b="0" i="1" sz="2320"/>
          </a:p>
        </p:txBody>
      </p:sp>
      <p:pic>
        <p:nvPicPr>
          <p:cNvPr id="138" name="Google Shape;138;p31"/>
          <p:cNvPicPr preferRelativeResize="0"/>
          <p:nvPr/>
        </p:nvPicPr>
        <p:blipFill>
          <a:blip r:embed="rId3">
            <a:alphaModFix/>
          </a:blip>
          <a:stretch>
            <a:fillRect/>
          </a:stretch>
        </p:blipFill>
        <p:spPr>
          <a:xfrm>
            <a:off x="4335538" y="2200150"/>
            <a:ext cx="472925" cy="472925"/>
          </a:xfrm>
          <a:prstGeom prst="rect">
            <a:avLst/>
          </a:prstGeom>
          <a:noFill/>
          <a:ln>
            <a:noFill/>
          </a:ln>
        </p:spPr>
      </p:pic>
      <p:pic>
        <p:nvPicPr>
          <p:cNvPr id="139" name="Google Shape;139;p31"/>
          <p:cNvPicPr preferRelativeResize="0"/>
          <p:nvPr/>
        </p:nvPicPr>
        <p:blipFill>
          <a:blip r:embed="rId3">
            <a:alphaModFix/>
          </a:blip>
          <a:stretch>
            <a:fillRect/>
          </a:stretch>
        </p:blipFill>
        <p:spPr>
          <a:xfrm>
            <a:off x="7840725" y="2200150"/>
            <a:ext cx="472925" cy="472925"/>
          </a:xfrm>
          <a:prstGeom prst="rect">
            <a:avLst/>
          </a:prstGeom>
          <a:noFill/>
          <a:ln>
            <a:noFill/>
          </a:ln>
        </p:spPr>
      </p:pic>
      <p:pic>
        <p:nvPicPr>
          <p:cNvPr id="140" name="Google Shape;140;p31"/>
          <p:cNvPicPr preferRelativeResize="0"/>
          <p:nvPr/>
        </p:nvPicPr>
        <p:blipFill>
          <a:blip r:embed="rId3">
            <a:alphaModFix/>
          </a:blip>
          <a:stretch>
            <a:fillRect/>
          </a:stretch>
        </p:blipFill>
        <p:spPr>
          <a:xfrm>
            <a:off x="6064850" y="3238325"/>
            <a:ext cx="472925" cy="472925"/>
          </a:xfrm>
          <a:prstGeom prst="rect">
            <a:avLst/>
          </a:prstGeom>
          <a:noFill/>
          <a:ln>
            <a:noFill/>
          </a:ln>
        </p:spPr>
      </p:pic>
      <p:pic>
        <p:nvPicPr>
          <p:cNvPr id="141" name="Google Shape;141;p31"/>
          <p:cNvPicPr preferRelativeResize="0"/>
          <p:nvPr/>
        </p:nvPicPr>
        <p:blipFill>
          <a:blip r:embed="rId4">
            <a:alphaModFix/>
          </a:blip>
          <a:stretch>
            <a:fillRect/>
          </a:stretch>
        </p:blipFill>
        <p:spPr>
          <a:xfrm>
            <a:off x="582875" y="1110838"/>
            <a:ext cx="1165524" cy="116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nvSpPr>
        <p:spPr>
          <a:xfrm>
            <a:off x="389290" y="304807"/>
            <a:ext cx="5514300" cy="531000"/>
          </a:xfrm>
          <a:prstGeom prst="rect">
            <a:avLst/>
          </a:prstGeom>
          <a:noFill/>
          <a:ln>
            <a:noFill/>
          </a:ln>
          <a:effectLst>
            <a:outerShdw blurRad="57150" rotWithShape="0" algn="bl" dir="5400000" dist="19050">
              <a:srgbClr val="000000">
                <a:alpha val="29000"/>
              </a:srgbClr>
            </a:outerShdw>
          </a:effectLst>
        </p:spPr>
        <p:txBody>
          <a:bodyPr anchorCtr="0" anchor="t" bIns="34275" lIns="68575" spcFirstLastPara="1" rIns="68575" wrap="square" tIns="34275">
            <a:spAutoFit/>
          </a:bodyPr>
          <a:lstStyle/>
          <a:p>
            <a:pPr indent="0" lvl="0" marL="457200" marR="0" rtl="0" algn="l">
              <a:lnSpc>
                <a:spcPct val="103125"/>
              </a:lnSpc>
              <a:spcBef>
                <a:spcPts val="0"/>
              </a:spcBef>
              <a:spcAft>
                <a:spcPts val="0"/>
              </a:spcAft>
              <a:buNone/>
            </a:pPr>
            <a:r>
              <a:rPr b="1" lang="en" sz="3000">
                <a:solidFill>
                  <a:srgbClr val="0198A3"/>
                </a:solidFill>
                <a:latin typeface="Montserrat"/>
                <a:ea typeface="Montserrat"/>
                <a:cs typeface="Montserrat"/>
                <a:sym typeface="Montserrat"/>
              </a:rPr>
              <a:t>EKSPLORASI DATA</a:t>
            </a:r>
            <a:endParaRPr b="1" i="0" sz="3000" u="none" cap="none" strike="noStrike">
              <a:solidFill>
                <a:srgbClr val="0198A3"/>
              </a:solidFill>
              <a:latin typeface="Montserrat"/>
              <a:ea typeface="Montserrat"/>
              <a:cs typeface="Montserrat"/>
              <a:sym typeface="Montserrat"/>
            </a:endParaRPr>
          </a:p>
        </p:txBody>
      </p:sp>
      <p:pic>
        <p:nvPicPr>
          <p:cNvPr id="147" name="Google Shape;147;p32"/>
          <p:cNvPicPr preferRelativeResize="0"/>
          <p:nvPr/>
        </p:nvPicPr>
        <p:blipFill>
          <a:blip r:embed="rId3">
            <a:alphaModFix/>
          </a:blip>
          <a:stretch>
            <a:fillRect/>
          </a:stretch>
        </p:blipFill>
        <p:spPr>
          <a:xfrm>
            <a:off x="649225" y="991250"/>
            <a:ext cx="5190050" cy="1874325"/>
          </a:xfrm>
          <a:prstGeom prst="rect">
            <a:avLst/>
          </a:prstGeom>
          <a:noFill/>
          <a:ln>
            <a:noFill/>
          </a:ln>
        </p:spPr>
      </p:pic>
      <p:sp>
        <p:nvSpPr>
          <p:cNvPr id="148" name="Google Shape;148;p32"/>
          <p:cNvSpPr txBox="1"/>
          <p:nvPr/>
        </p:nvSpPr>
        <p:spPr>
          <a:xfrm>
            <a:off x="635625" y="2944625"/>
            <a:ext cx="8277300" cy="16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Mayoritas jumlah nasabah</a:t>
            </a:r>
            <a:r>
              <a:rPr lang="en" sz="1200">
                <a:latin typeface="Montserrat"/>
                <a:ea typeface="Montserrat"/>
                <a:cs typeface="Montserrat"/>
                <a:sym typeface="Montserrat"/>
              </a:rPr>
              <a:t> yang tertarik untuk menyimpan di deposit secara jumlah adalah nasabah yang bekerja di </a:t>
            </a:r>
            <a:r>
              <a:rPr b="1" lang="en" sz="1200">
                <a:latin typeface="Montserrat"/>
                <a:ea typeface="Montserrat"/>
                <a:cs typeface="Montserrat"/>
                <a:sym typeface="Montserrat"/>
              </a:rPr>
              <a:t>manajemen</a:t>
            </a:r>
            <a:r>
              <a:rPr lang="en" sz="1200">
                <a:latin typeface="Montserrat"/>
                <a:ea typeface="Montserrat"/>
                <a:cs typeface="Montserrat"/>
                <a:sym typeface="Montserrat"/>
              </a:rPr>
              <a:t> dengan jumlah 1301 nasabah. Disusul dengan teknisi 840 dan blue-collar 708 (pekerjaan di bidang manufaktur, mining dsb). Hal ini mungkin disebabkan karena pekerja manajemen memiliki gaji yang cenderung tetap dan cukup besar untuk bisa diinvestasikan.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Namun, secara </a:t>
            </a:r>
            <a:r>
              <a:rPr b="1" lang="en" sz="1200">
                <a:latin typeface="Montserrat"/>
                <a:ea typeface="Montserrat"/>
                <a:cs typeface="Montserrat"/>
                <a:sym typeface="Montserrat"/>
              </a:rPr>
              <a:t>conversion rate,</a:t>
            </a:r>
            <a:r>
              <a:rPr lang="en" sz="1200">
                <a:latin typeface="Montserrat"/>
                <a:ea typeface="Montserrat"/>
                <a:cs typeface="Montserrat"/>
                <a:sym typeface="Montserrat"/>
              </a:rPr>
              <a:t> nasabah yang berkesibukan sebagai </a:t>
            </a:r>
            <a:r>
              <a:rPr b="1" lang="en" sz="1200">
                <a:latin typeface="Montserrat"/>
                <a:ea typeface="Montserrat"/>
                <a:cs typeface="Montserrat"/>
                <a:sym typeface="Montserrat"/>
              </a:rPr>
              <a:t>pelajar</a:t>
            </a:r>
            <a:r>
              <a:rPr lang="en" sz="1200">
                <a:latin typeface="Montserrat"/>
                <a:ea typeface="Montserrat"/>
                <a:cs typeface="Montserrat"/>
                <a:sym typeface="Montserrat"/>
              </a:rPr>
              <a:t> memiliki persentase ketertarikan </a:t>
            </a:r>
            <a:r>
              <a:rPr b="1" lang="en" sz="1200">
                <a:latin typeface="Montserrat"/>
                <a:ea typeface="Montserrat"/>
                <a:cs typeface="Montserrat"/>
                <a:sym typeface="Montserrat"/>
              </a:rPr>
              <a:t>tertinggi</a:t>
            </a:r>
            <a:r>
              <a:rPr lang="en" sz="1200">
                <a:latin typeface="Montserrat"/>
                <a:ea typeface="Montserrat"/>
                <a:cs typeface="Montserrat"/>
                <a:sym typeface="Montserrat"/>
              </a:rPr>
              <a:t>. Hal ini mungkin karena berlangganan deposito menjadi target yang ingin dilakukan saat pertama kali membuka rekening di bank (mungkin berpikir untuk investasi sejak dini). Ini juga berarti peluang untuk nasabah pelajar untuk convert adalah yang tertinggi. Untuk retired juga persentasenya kedua tertinggi (di atas 20%), hal ini mungkin nasabah menyimpan tabungan pensiunnya pada deposito berjangka.</a:t>
            </a:r>
            <a:endParaRPr sz="1200">
              <a:latin typeface="Montserrat"/>
              <a:ea typeface="Montserrat"/>
              <a:cs typeface="Montserrat"/>
              <a:sym typeface="Montserrat"/>
            </a:endParaRPr>
          </a:p>
        </p:txBody>
      </p:sp>
      <p:pic>
        <p:nvPicPr>
          <p:cNvPr id="149" name="Google Shape;149;p32"/>
          <p:cNvPicPr preferRelativeResize="0"/>
          <p:nvPr/>
        </p:nvPicPr>
        <p:blipFill>
          <a:blip r:embed="rId4">
            <a:alphaModFix/>
          </a:blip>
          <a:stretch>
            <a:fillRect/>
          </a:stretch>
        </p:blipFill>
        <p:spPr>
          <a:xfrm>
            <a:off x="6030546" y="788171"/>
            <a:ext cx="3113450" cy="2220175"/>
          </a:xfrm>
          <a:prstGeom prst="rect">
            <a:avLst/>
          </a:prstGeom>
          <a:noFill/>
          <a:ln>
            <a:noFill/>
          </a:ln>
        </p:spPr>
      </p:pic>
      <p:sp>
        <p:nvSpPr>
          <p:cNvPr id="150" name="Google Shape;150;p32"/>
          <p:cNvSpPr/>
          <p:nvPr/>
        </p:nvSpPr>
        <p:spPr>
          <a:xfrm>
            <a:off x="7862350" y="1508225"/>
            <a:ext cx="276300" cy="111600"/>
          </a:xfrm>
          <a:prstGeom prst="roundRect">
            <a:avLst>
              <a:gd fmla="val 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2"/>
          <p:cNvSpPr/>
          <p:nvPr/>
        </p:nvSpPr>
        <p:spPr>
          <a:xfrm>
            <a:off x="8514775" y="974825"/>
            <a:ext cx="474300" cy="1116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2"/>
          <p:cNvSpPr txBox="1"/>
          <p:nvPr/>
        </p:nvSpPr>
        <p:spPr>
          <a:xfrm>
            <a:off x="6087275" y="227025"/>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rPr>
              <a:t>JOB</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nvSpPr>
        <p:spPr>
          <a:xfrm>
            <a:off x="957700" y="2653550"/>
            <a:ext cx="7632300" cy="73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Montserrat"/>
                <a:ea typeface="Montserrat"/>
                <a:cs typeface="Montserrat"/>
                <a:sym typeface="Montserrat"/>
              </a:rPr>
              <a:t>Berdasarkan </a:t>
            </a:r>
            <a:r>
              <a:rPr b="1" lang="en" sz="1200">
                <a:latin typeface="Montserrat"/>
                <a:ea typeface="Montserrat"/>
                <a:cs typeface="Montserrat"/>
                <a:sym typeface="Montserrat"/>
              </a:rPr>
              <a:t>jumlah yang berlangganan</a:t>
            </a:r>
            <a:r>
              <a:rPr lang="en" sz="1200">
                <a:latin typeface="Montserrat"/>
                <a:ea typeface="Montserrat"/>
                <a:cs typeface="Montserrat"/>
                <a:sym typeface="Montserrat"/>
              </a:rPr>
              <a:t>, pendidikan </a:t>
            </a:r>
            <a:r>
              <a:rPr b="1" lang="en" sz="1200">
                <a:latin typeface="Montserrat"/>
                <a:ea typeface="Montserrat"/>
                <a:cs typeface="Montserrat"/>
                <a:sym typeface="Montserrat"/>
              </a:rPr>
              <a:t>secondary</a:t>
            </a:r>
            <a:r>
              <a:rPr lang="en" sz="1200">
                <a:latin typeface="Montserrat"/>
                <a:ea typeface="Montserrat"/>
                <a:cs typeface="Montserrat"/>
                <a:sym typeface="Montserrat"/>
              </a:rPr>
              <a:t> memiliki jumlah nasabah deposit terbanyak. Jika dilihat dari conversion ratenya, maka dapat disimpulkan bahwa </a:t>
            </a:r>
            <a:r>
              <a:rPr b="1" lang="en" sz="1200">
                <a:latin typeface="Montserrat"/>
                <a:ea typeface="Montserrat"/>
                <a:cs typeface="Montserrat"/>
                <a:sym typeface="Montserrat"/>
              </a:rPr>
              <a:t>semakin tinggi pendidikan</a:t>
            </a:r>
            <a:r>
              <a:rPr lang="en" sz="1200">
                <a:latin typeface="Montserrat"/>
                <a:ea typeface="Montserrat"/>
                <a:cs typeface="Montserrat"/>
                <a:sym typeface="Montserrat"/>
              </a:rPr>
              <a:t> nasabah, peluang </a:t>
            </a:r>
            <a:r>
              <a:rPr b="1" lang="en" sz="1200">
                <a:latin typeface="Montserrat"/>
                <a:ea typeface="Montserrat"/>
                <a:cs typeface="Montserrat"/>
                <a:sym typeface="Montserrat"/>
              </a:rPr>
              <a:t>convertnya</a:t>
            </a:r>
            <a:r>
              <a:rPr lang="en" sz="1200">
                <a:latin typeface="Montserrat"/>
                <a:ea typeface="Montserrat"/>
                <a:cs typeface="Montserrat"/>
                <a:sym typeface="Montserrat"/>
              </a:rPr>
              <a:t> juga semakin tinggi. </a:t>
            </a:r>
            <a:endParaRPr sz="1200">
              <a:solidFill>
                <a:schemeClr val="dk1"/>
              </a:solidFill>
              <a:latin typeface="Montserrat"/>
              <a:ea typeface="Montserrat"/>
              <a:cs typeface="Montserrat"/>
              <a:sym typeface="Montserrat"/>
            </a:endParaRPr>
          </a:p>
        </p:txBody>
      </p:sp>
      <p:pic>
        <p:nvPicPr>
          <p:cNvPr id="158" name="Google Shape;158;p33"/>
          <p:cNvPicPr preferRelativeResize="0"/>
          <p:nvPr/>
        </p:nvPicPr>
        <p:blipFill rotWithShape="1">
          <a:blip r:embed="rId3">
            <a:alphaModFix/>
          </a:blip>
          <a:srcRect b="0" l="5157" r="1923" t="4260"/>
          <a:stretch/>
        </p:blipFill>
        <p:spPr>
          <a:xfrm>
            <a:off x="518050" y="638075"/>
            <a:ext cx="5018699" cy="1791925"/>
          </a:xfrm>
          <a:prstGeom prst="rect">
            <a:avLst/>
          </a:prstGeom>
          <a:noFill/>
          <a:ln cap="flat" cmpd="sng" w="19050">
            <a:solidFill>
              <a:schemeClr val="dk2"/>
            </a:solidFill>
            <a:prstDash val="solid"/>
            <a:round/>
            <a:headEnd len="sm" w="sm" type="none"/>
            <a:tailEnd len="sm" w="sm" type="none"/>
          </a:ln>
        </p:spPr>
      </p:pic>
      <p:grpSp>
        <p:nvGrpSpPr>
          <p:cNvPr id="159" name="Google Shape;159;p33"/>
          <p:cNvGrpSpPr/>
          <p:nvPr/>
        </p:nvGrpSpPr>
        <p:grpSpPr>
          <a:xfrm>
            <a:off x="5801500" y="1064610"/>
            <a:ext cx="2902525" cy="938850"/>
            <a:chOff x="5992325" y="2052547"/>
            <a:chExt cx="2902525" cy="938850"/>
          </a:xfrm>
        </p:grpSpPr>
        <p:pic>
          <p:nvPicPr>
            <p:cNvPr id="160" name="Google Shape;160;p33"/>
            <p:cNvPicPr preferRelativeResize="0"/>
            <p:nvPr/>
          </p:nvPicPr>
          <p:blipFill>
            <a:blip r:embed="rId4">
              <a:alphaModFix/>
            </a:blip>
            <a:stretch>
              <a:fillRect/>
            </a:stretch>
          </p:blipFill>
          <p:spPr>
            <a:xfrm>
              <a:off x="5992325" y="2052547"/>
              <a:ext cx="2902525" cy="938850"/>
            </a:xfrm>
            <a:prstGeom prst="rect">
              <a:avLst/>
            </a:prstGeom>
            <a:noFill/>
            <a:ln cap="flat" cmpd="sng" w="19050">
              <a:solidFill>
                <a:schemeClr val="dk2"/>
              </a:solidFill>
              <a:prstDash val="solid"/>
              <a:round/>
              <a:headEnd len="sm" w="sm" type="none"/>
              <a:tailEnd len="sm" w="sm" type="none"/>
            </a:ln>
          </p:spPr>
        </p:pic>
        <p:sp>
          <p:nvSpPr>
            <p:cNvPr id="161" name="Google Shape;161;p33"/>
            <p:cNvSpPr/>
            <p:nvPr/>
          </p:nvSpPr>
          <p:spPr>
            <a:xfrm>
              <a:off x="8329425" y="2292775"/>
              <a:ext cx="474300" cy="1116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3"/>
            <p:cNvSpPr/>
            <p:nvPr/>
          </p:nvSpPr>
          <p:spPr>
            <a:xfrm>
              <a:off x="7668675" y="2638250"/>
              <a:ext cx="270600" cy="111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33"/>
          <p:cNvSpPr/>
          <p:nvPr/>
        </p:nvSpPr>
        <p:spPr>
          <a:xfrm>
            <a:off x="4676350" y="3387950"/>
            <a:ext cx="195000" cy="35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3"/>
          <p:cNvSpPr txBox="1"/>
          <p:nvPr/>
        </p:nvSpPr>
        <p:spPr>
          <a:xfrm>
            <a:off x="957700" y="3760450"/>
            <a:ext cx="7632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Montserrat"/>
                <a:ea typeface="Montserrat"/>
                <a:cs typeface="Montserrat"/>
                <a:sym typeface="Montserrat"/>
              </a:rPr>
              <a:t>Pendidikan yang tinggi </a:t>
            </a:r>
            <a:r>
              <a:rPr lang="en" sz="1200">
                <a:solidFill>
                  <a:schemeClr val="dk1"/>
                </a:solidFill>
                <a:highlight>
                  <a:srgbClr val="F7F7F8"/>
                </a:highlight>
                <a:latin typeface="Montserrat"/>
                <a:ea typeface="Montserrat"/>
                <a:cs typeface="Montserrat"/>
                <a:sym typeface="Montserrat"/>
              </a:rPr>
              <a:t>juga dapat </a:t>
            </a:r>
            <a:r>
              <a:rPr b="1" lang="en" sz="1200">
                <a:solidFill>
                  <a:schemeClr val="dk1"/>
                </a:solidFill>
                <a:highlight>
                  <a:srgbClr val="F7F7F8"/>
                </a:highlight>
                <a:latin typeface="Montserrat"/>
                <a:ea typeface="Montserrat"/>
                <a:cs typeface="Montserrat"/>
                <a:sym typeface="Montserrat"/>
              </a:rPr>
              <a:t>mencerminkan stabilitas keuangan</a:t>
            </a:r>
            <a:r>
              <a:rPr lang="en" sz="1200">
                <a:solidFill>
                  <a:schemeClr val="dk1"/>
                </a:solidFill>
                <a:highlight>
                  <a:srgbClr val="F7F7F8"/>
                </a:highlight>
                <a:latin typeface="Montserrat"/>
                <a:ea typeface="Montserrat"/>
                <a:cs typeface="Montserrat"/>
                <a:sym typeface="Montserrat"/>
              </a:rPr>
              <a:t> dan minat yang lebih besar dalam produk atau layanan yang ditawarkan, yang pada akhirnya dapat </a:t>
            </a:r>
            <a:r>
              <a:rPr b="1" lang="en" sz="1200">
                <a:solidFill>
                  <a:schemeClr val="dk1"/>
                </a:solidFill>
                <a:highlight>
                  <a:srgbClr val="F7F7F8"/>
                </a:highlight>
                <a:latin typeface="Montserrat"/>
                <a:ea typeface="Montserrat"/>
                <a:cs typeface="Montserrat"/>
                <a:sym typeface="Montserrat"/>
              </a:rPr>
              <a:t>meningkatkan kemungkinan </a:t>
            </a:r>
            <a:r>
              <a:rPr lang="en" sz="1200">
                <a:solidFill>
                  <a:schemeClr val="dk1"/>
                </a:solidFill>
                <a:highlight>
                  <a:srgbClr val="F7F7F8"/>
                </a:highlight>
                <a:latin typeface="Montserrat"/>
                <a:ea typeface="Montserrat"/>
                <a:cs typeface="Montserrat"/>
                <a:sym typeface="Montserrat"/>
              </a:rPr>
              <a:t>nasabah untuk </a:t>
            </a:r>
            <a:r>
              <a:rPr b="1" lang="en" sz="1200">
                <a:solidFill>
                  <a:schemeClr val="dk1"/>
                </a:solidFill>
                <a:highlight>
                  <a:srgbClr val="F7F7F8"/>
                </a:highlight>
                <a:latin typeface="Montserrat"/>
                <a:ea typeface="Montserrat"/>
                <a:cs typeface="Montserrat"/>
                <a:sym typeface="Montserrat"/>
              </a:rPr>
              <a:t>melakukan tindakan konversi.</a:t>
            </a:r>
            <a:r>
              <a:rPr lang="en" sz="1200">
                <a:solidFill>
                  <a:schemeClr val="dk1"/>
                </a:solidFill>
                <a:highlight>
                  <a:srgbClr val="F7F7F8"/>
                </a:highlight>
                <a:latin typeface="Montserrat"/>
                <a:ea typeface="Montserrat"/>
                <a:cs typeface="Montserrat"/>
                <a:sym typeface="Montserrat"/>
              </a:rPr>
              <a:t> </a:t>
            </a:r>
            <a:r>
              <a:rPr lang="en" sz="1200">
                <a:solidFill>
                  <a:schemeClr val="dk1"/>
                </a:solidFill>
                <a:latin typeface="Montserrat"/>
                <a:ea typeface="Montserrat"/>
                <a:cs typeface="Montserrat"/>
                <a:sym typeface="Montserrat"/>
              </a:rPr>
              <a:t>Hal tersebut mungkin karena </a:t>
            </a:r>
            <a:r>
              <a:rPr b="1" lang="en" sz="1200">
                <a:solidFill>
                  <a:schemeClr val="dk1"/>
                </a:solidFill>
                <a:latin typeface="Montserrat"/>
                <a:ea typeface="Montserrat"/>
                <a:cs typeface="Montserrat"/>
                <a:sym typeface="Montserrat"/>
              </a:rPr>
              <a:t>semakin tinggi pendidikan formal</a:t>
            </a:r>
            <a:r>
              <a:rPr lang="en" sz="1200">
                <a:solidFill>
                  <a:schemeClr val="dk1"/>
                </a:solidFill>
                <a:latin typeface="Montserrat"/>
                <a:ea typeface="Montserrat"/>
                <a:cs typeface="Montserrat"/>
                <a:sym typeface="Montserrat"/>
              </a:rPr>
              <a:t>, </a:t>
            </a:r>
            <a:r>
              <a:rPr b="1" lang="en" sz="1200">
                <a:solidFill>
                  <a:schemeClr val="dk1"/>
                </a:solidFill>
                <a:latin typeface="Montserrat"/>
                <a:ea typeface="Montserrat"/>
                <a:cs typeface="Montserrat"/>
                <a:sym typeface="Montserrat"/>
              </a:rPr>
              <a:t>semakin tinggi pula iterasi keuangan seseorang.</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p:txBody>
      </p:sp>
      <p:sp>
        <p:nvSpPr>
          <p:cNvPr id="165" name="Google Shape;165;p33"/>
          <p:cNvSpPr txBox="1"/>
          <p:nvPr/>
        </p:nvSpPr>
        <p:spPr>
          <a:xfrm>
            <a:off x="3273850" y="68675"/>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rPr>
              <a:t>EDUCATION</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nvSpPr>
        <p:spPr>
          <a:xfrm>
            <a:off x="659025" y="3247075"/>
            <a:ext cx="8277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Jika dilihat dari marital status, nasabah dengan status </a:t>
            </a:r>
            <a:r>
              <a:rPr b="1" lang="en" sz="1200">
                <a:latin typeface="Montserrat"/>
                <a:ea typeface="Montserrat"/>
                <a:cs typeface="Montserrat"/>
                <a:sym typeface="Montserrat"/>
              </a:rPr>
              <a:t>‘menikah’</a:t>
            </a:r>
            <a:r>
              <a:rPr lang="en" sz="1200">
                <a:latin typeface="Montserrat"/>
                <a:ea typeface="Montserrat"/>
                <a:cs typeface="Montserrat"/>
                <a:sym typeface="Montserrat"/>
              </a:rPr>
              <a:t> memiliki </a:t>
            </a:r>
            <a:r>
              <a:rPr b="1" lang="en" sz="1200">
                <a:latin typeface="Montserrat"/>
                <a:ea typeface="Montserrat"/>
                <a:cs typeface="Montserrat"/>
                <a:sym typeface="Montserrat"/>
              </a:rPr>
              <a:t>jumlah</a:t>
            </a:r>
            <a:r>
              <a:rPr lang="en" sz="1200">
                <a:latin typeface="Montserrat"/>
                <a:ea typeface="Montserrat"/>
                <a:cs typeface="Montserrat"/>
                <a:sym typeface="Montserrat"/>
              </a:rPr>
              <a:t> ketertarikan lebih tinggi dalam berlangganan deposito. Hal ini mungkin dikarenakan nasabah yang telah menikah membutuhkan akun deposito untuk menyimpan dana tabungan berdasarkan target yang telah mereka rencanakan. Namun, untuk </a:t>
            </a:r>
            <a:r>
              <a:rPr b="1" lang="en" sz="1200">
                <a:latin typeface="Montserrat"/>
                <a:ea typeface="Montserrat"/>
                <a:cs typeface="Montserrat"/>
                <a:sym typeface="Montserrat"/>
              </a:rPr>
              <a:t>persentase/conversion rate</a:t>
            </a:r>
            <a:r>
              <a:rPr lang="en" sz="1200">
                <a:latin typeface="Montserrat"/>
                <a:ea typeface="Montserrat"/>
                <a:cs typeface="Montserrat"/>
                <a:sym typeface="Montserrat"/>
              </a:rPr>
              <a:t>, status ‘</a:t>
            </a:r>
            <a:r>
              <a:rPr b="1" lang="en" sz="1200">
                <a:latin typeface="Montserrat"/>
                <a:ea typeface="Montserrat"/>
                <a:cs typeface="Montserrat"/>
                <a:sym typeface="Montserrat"/>
              </a:rPr>
              <a:t>single’</a:t>
            </a:r>
            <a:r>
              <a:rPr lang="en" sz="1200">
                <a:latin typeface="Montserrat"/>
                <a:ea typeface="Montserrat"/>
                <a:cs typeface="Montserrat"/>
                <a:sym typeface="Montserrat"/>
              </a:rPr>
              <a:t> memiliki persentase paling tinggi meskipun tidak begitu jauh dibanding yang lain, mungkin karena banyak dari nasabah bank memiliki spare uang lebih untuk bisa di investasikan. Namun, perbedaan conversion rate </a:t>
            </a:r>
            <a:r>
              <a:rPr b="1" lang="en" sz="1200">
                <a:latin typeface="Montserrat"/>
                <a:ea typeface="Montserrat"/>
                <a:cs typeface="Montserrat"/>
                <a:sym typeface="Montserrat"/>
              </a:rPr>
              <a:t>tidak terlihat signifikan.</a:t>
            </a:r>
            <a:endParaRPr b="1" sz="1200">
              <a:latin typeface="Montserrat"/>
              <a:ea typeface="Montserrat"/>
              <a:cs typeface="Montserrat"/>
              <a:sym typeface="Montserrat"/>
            </a:endParaRPr>
          </a:p>
        </p:txBody>
      </p:sp>
      <p:pic>
        <p:nvPicPr>
          <p:cNvPr id="171" name="Google Shape;171;p34"/>
          <p:cNvPicPr preferRelativeResize="0"/>
          <p:nvPr/>
        </p:nvPicPr>
        <p:blipFill rotWithShape="1">
          <a:blip r:embed="rId3">
            <a:alphaModFix/>
          </a:blip>
          <a:srcRect b="14340" l="5062" r="38433" t="36615"/>
          <a:stretch/>
        </p:blipFill>
        <p:spPr>
          <a:xfrm>
            <a:off x="786975" y="297175"/>
            <a:ext cx="6045049" cy="2949900"/>
          </a:xfrm>
          <a:prstGeom prst="rect">
            <a:avLst/>
          </a:prstGeom>
          <a:noFill/>
          <a:ln>
            <a:noFill/>
          </a:ln>
        </p:spPr>
      </p:pic>
      <p:graphicFrame>
        <p:nvGraphicFramePr>
          <p:cNvPr id="172" name="Google Shape;172;p34"/>
          <p:cNvGraphicFramePr/>
          <p:nvPr/>
        </p:nvGraphicFramePr>
        <p:xfrm>
          <a:off x="6909175" y="1873700"/>
          <a:ext cx="3000000" cy="3000000"/>
        </p:xfrm>
        <a:graphic>
          <a:graphicData uri="http://schemas.openxmlformats.org/drawingml/2006/table">
            <a:tbl>
              <a:tblPr>
                <a:noFill/>
                <a:tableStyleId>{6DA7C5C4-07E8-45BF-B45F-08C169097304}</a:tableStyleId>
              </a:tblPr>
              <a:tblGrid>
                <a:gridCol w="875500"/>
                <a:gridCol w="875500"/>
              </a:tblGrid>
              <a:tr h="190050">
                <a:tc>
                  <a:txBody>
                    <a:bodyPr/>
                    <a:lstStyle/>
                    <a:p>
                      <a:pPr indent="0" lvl="0" marL="0" rtl="0" algn="l">
                        <a:spcBef>
                          <a:spcPts val="0"/>
                        </a:spcBef>
                        <a:spcAft>
                          <a:spcPts val="0"/>
                        </a:spcAft>
                        <a:buNone/>
                      </a:pPr>
                      <a:r>
                        <a:rPr b="1" lang="en" sz="800"/>
                        <a:t>Marital Status</a:t>
                      </a:r>
                      <a:endParaRPr b="1" sz="800"/>
                    </a:p>
                  </a:txBody>
                  <a:tcPr marT="91425" marB="91425" marR="91425" marL="91425"/>
                </a:tc>
                <a:tc>
                  <a:txBody>
                    <a:bodyPr/>
                    <a:lstStyle/>
                    <a:p>
                      <a:pPr indent="0" lvl="0" marL="0" rtl="0" algn="l">
                        <a:spcBef>
                          <a:spcPts val="0"/>
                        </a:spcBef>
                        <a:spcAft>
                          <a:spcPts val="0"/>
                        </a:spcAft>
                        <a:buNone/>
                      </a:pPr>
                      <a:r>
                        <a:rPr b="1" lang="en" sz="800"/>
                        <a:t>Percent who Deposit</a:t>
                      </a:r>
                      <a:endParaRPr b="1" sz="800"/>
                    </a:p>
                  </a:txBody>
                  <a:tcPr marT="91425" marB="91425" marR="91425" marL="91425"/>
                </a:tc>
              </a:tr>
              <a:tr h="263825">
                <a:tc>
                  <a:txBody>
                    <a:bodyPr/>
                    <a:lstStyle/>
                    <a:p>
                      <a:pPr indent="0" lvl="0" marL="0" rtl="0" algn="l">
                        <a:spcBef>
                          <a:spcPts val="0"/>
                        </a:spcBef>
                        <a:spcAft>
                          <a:spcPts val="0"/>
                        </a:spcAft>
                        <a:buNone/>
                      </a:pPr>
                      <a:r>
                        <a:rPr lang="en" sz="600"/>
                        <a:t>Married</a:t>
                      </a:r>
                      <a:endParaRPr sz="600"/>
                    </a:p>
                  </a:txBody>
                  <a:tcPr marT="91425" marB="91425" marR="91425" marL="91425"/>
                </a:tc>
                <a:tc>
                  <a:txBody>
                    <a:bodyPr/>
                    <a:lstStyle/>
                    <a:p>
                      <a:pPr indent="0" lvl="0" marL="0" rtl="0" algn="l">
                        <a:spcBef>
                          <a:spcPts val="0"/>
                        </a:spcBef>
                        <a:spcAft>
                          <a:spcPts val="0"/>
                        </a:spcAft>
                        <a:buNone/>
                      </a:pPr>
                      <a:r>
                        <a:rPr lang="en" sz="600"/>
                        <a:t>0.10</a:t>
                      </a:r>
                      <a:endParaRPr sz="600"/>
                    </a:p>
                  </a:txBody>
                  <a:tcPr marT="91425" marB="91425" marR="91425" marL="91425"/>
                </a:tc>
              </a:tr>
              <a:tr h="263825">
                <a:tc>
                  <a:txBody>
                    <a:bodyPr/>
                    <a:lstStyle/>
                    <a:p>
                      <a:pPr indent="0" lvl="0" marL="0" rtl="0" algn="l">
                        <a:spcBef>
                          <a:spcPts val="0"/>
                        </a:spcBef>
                        <a:spcAft>
                          <a:spcPts val="0"/>
                        </a:spcAft>
                        <a:buNone/>
                      </a:pPr>
                      <a:r>
                        <a:rPr lang="en" sz="600"/>
                        <a:t>Single</a:t>
                      </a:r>
                      <a:endParaRPr sz="600"/>
                    </a:p>
                  </a:txBody>
                  <a:tcPr marT="91425" marB="91425" marR="91425" marL="91425"/>
                </a:tc>
                <a:tc>
                  <a:txBody>
                    <a:bodyPr/>
                    <a:lstStyle/>
                    <a:p>
                      <a:pPr indent="0" lvl="0" marL="0" rtl="0" algn="l">
                        <a:spcBef>
                          <a:spcPts val="0"/>
                        </a:spcBef>
                        <a:spcAft>
                          <a:spcPts val="0"/>
                        </a:spcAft>
                        <a:buNone/>
                      </a:pPr>
                      <a:r>
                        <a:rPr lang="en" sz="600"/>
                        <a:t>0.14</a:t>
                      </a:r>
                      <a:endParaRPr sz="600"/>
                    </a:p>
                  </a:txBody>
                  <a:tcPr marT="91425" marB="91425" marR="91425" marL="91425"/>
                </a:tc>
              </a:tr>
              <a:tr h="263825">
                <a:tc>
                  <a:txBody>
                    <a:bodyPr/>
                    <a:lstStyle/>
                    <a:p>
                      <a:pPr indent="0" lvl="0" marL="0" rtl="0" algn="l">
                        <a:spcBef>
                          <a:spcPts val="0"/>
                        </a:spcBef>
                        <a:spcAft>
                          <a:spcPts val="0"/>
                        </a:spcAft>
                        <a:buNone/>
                      </a:pPr>
                      <a:r>
                        <a:rPr lang="en" sz="600"/>
                        <a:t>Divorced</a:t>
                      </a:r>
                      <a:endParaRPr sz="600"/>
                    </a:p>
                  </a:txBody>
                  <a:tcPr marT="91425" marB="91425" marR="91425" marL="91425"/>
                </a:tc>
                <a:tc>
                  <a:txBody>
                    <a:bodyPr/>
                    <a:lstStyle/>
                    <a:p>
                      <a:pPr indent="0" lvl="0" marL="0" rtl="0" algn="l">
                        <a:spcBef>
                          <a:spcPts val="0"/>
                        </a:spcBef>
                        <a:spcAft>
                          <a:spcPts val="0"/>
                        </a:spcAft>
                        <a:buNone/>
                      </a:pPr>
                      <a:r>
                        <a:rPr lang="en" sz="600"/>
                        <a:t>0.11</a:t>
                      </a:r>
                      <a:endParaRPr sz="600"/>
                    </a:p>
                  </a:txBody>
                  <a:tcPr marT="91425" marB="91425" marR="91425" marL="91425"/>
                </a:tc>
              </a:tr>
            </a:tbl>
          </a:graphicData>
        </a:graphic>
      </p:graphicFrame>
      <p:sp>
        <p:nvSpPr>
          <p:cNvPr id="173" name="Google Shape;173;p34"/>
          <p:cNvSpPr/>
          <p:nvPr/>
        </p:nvSpPr>
        <p:spPr>
          <a:xfrm>
            <a:off x="7784675" y="2658875"/>
            <a:ext cx="300900" cy="1116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1753425" y="985175"/>
            <a:ext cx="300900" cy="111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4"/>
          <p:cNvSpPr txBox="1"/>
          <p:nvPr/>
        </p:nvSpPr>
        <p:spPr>
          <a:xfrm>
            <a:off x="6909125" y="563825"/>
            <a:ext cx="1751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rPr>
              <a:t>MARITALSTATUS</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nvSpPr>
        <p:spPr>
          <a:xfrm>
            <a:off x="659025" y="3247075"/>
            <a:ext cx="82773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Nasabah yang </a:t>
            </a:r>
            <a:r>
              <a:rPr b="1" lang="en" sz="1200">
                <a:latin typeface="Montserrat"/>
                <a:ea typeface="Montserrat"/>
                <a:cs typeface="Montserrat"/>
                <a:sym typeface="Montserrat"/>
              </a:rPr>
              <a:t>belum pernah mengajukan KPR </a:t>
            </a:r>
            <a:r>
              <a:rPr lang="en" sz="1200">
                <a:latin typeface="Montserrat"/>
                <a:ea typeface="Montserrat"/>
                <a:cs typeface="Montserrat"/>
                <a:sym typeface="Montserrat"/>
              </a:rPr>
              <a:t>cenderung </a:t>
            </a:r>
            <a:r>
              <a:rPr b="1" lang="en" sz="1200">
                <a:latin typeface="Montserrat"/>
                <a:ea typeface="Montserrat"/>
                <a:cs typeface="Montserrat"/>
                <a:sym typeface="Montserrat"/>
              </a:rPr>
              <a:t>berlangganan</a:t>
            </a:r>
            <a:r>
              <a:rPr lang="en" sz="1200">
                <a:latin typeface="Montserrat"/>
                <a:ea typeface="Montserrat"/>
                <a:cs typeface="Montserrat"/>
                <a:sym typeface="Montserrat"/>
              </a:rPr>
              <a:t> produk deposit. Hal ini dapat disimpulkan dari </a:t>
            </a:r>
            <a:r>
              <a:rPr b="1" lang="en" sz="1200">
                <a:latin typeface="Montserrat"/>
                <a:ea typeface="Montserrat"/>
                <a:cs typeface="Montserrat"/>
                <a:sym typeface="Montserrat"/>
              </a:rPr>
              <a:t>jumlah dan persentase</a:t>
            </a:r>
            <a:r>
              <a:rPr lang="en" sz="1200">
                <a:latin typeface="Montserrat"/>
                <a:ea typeface="Montserrat"/>
                <a:cs typeface="Montserrat"/>
                <a:sym typeface="Montserrat"/>
              </a:rPr>
              <a:t> convertnya. Ini karena nasabah yang tidak mengajukan KPR cenderung memiliki spare dana untuk berlangganan deposito berjangka. Persentase konversi nasabah yang tidak memiliki KPR juga memiliki nilai </a:t>
            </a:r>
            <a:r>
              <a:rPr b="1" lang="en" sz="1200">
                <a:latin typeface="Montserrat"/>
                <a:ea typeface="Montserrat"/>
                <a:cs typeface="Montserrat"/>
                <a:sym typeface="Montserrat"/>
              </a:rPr>
              <a:t>lebih dari 2 kali lipat</a:t>
            </a:r>
            <a:r>
              <a:rPr lang="en" sz="1200">
                <a:latin typeface="Montserrat"/>
                <a:ea typeface="Montserrat"/>
                <a:cs typeface="Montserrat"/>
                <a:sym typeface="Montserrat"/>
              </a:rPr>
              <a:t> dari yang punya KPR.</a:t>
            </a:r>
            <a:endParaRPr sz="1200">
              <a:latin typeface="Montserrat"/>
              <a:ea typeface="Montserrat"/>
              <a:cs typeface="Montserrat"/>
              <a:sym typeface="Montserrat"/>
            </a:endParaRPr>
          </a:p>
        </p:txBody>
      </p:sp>
      <p:pic>
        <p:nvPicPr>
          <p:cNvPr id="181" name="Google Shape;181;p35"/>
          <p:cNvPicPr preferRelativeResize="0"/>
          <p:nvPr/>
        </p:nvPicPr>
        <p:blipFill>
          <a:blip r:embed="rId3">
            <a:alphaModFix/>
          </a:blip>
          <a:stretch>
            <a:fillRect/>
          </a:stretch>
        </p:blipFill>
        <p:spPr>
          <a:xfrm>
            <a:off x="588975" y="384325"/>
            <a:ext cx="5872799" cy="2023700"/>
          </a:xfrm>
          <a:prstGeom prst="rect">
            <a:avLst/>
          </a:prstGeom>
          <a:noFill/>
          <a:ln>
            <a:noFill/>
          </a:ln>
        </p:spPr>
      </p:pic>
      <p:pic>
        <p:nvPicPr>
          <p:cNvPr id="182" name="Google Shape;182;p35"/>
          <p:cNvPicPr preferRelativeResize="0"/>
          <p:nvPr/>
        </p:nvPicPr>
        <p:blipFill>
          <a:blip r:embed="rId4">
            <a:alphaModFix/>
          </a:blip>
          <a:stretch>
            <a:fillRect/>
          </a:stretch>
        </p:blipFill>
        <p:spPr>
          <a:xfrm>
            <a:off x="5457300" y="2455775"/>
            <a:ext cx="3479025" cy="632550"/>
          </a:xfrm>
          <a:prstGeom prst="rect">
            <a:avLst/>
          </a:prstGeom>
          <a:noFill/>
          <a:ln>
            <a:noFill/>
          </a:ln>
        </p:spPr>
      </p:pic>
      <p:sp>
        <p:nvSpPr>
          <p:cNvPr id="183" name="Google Shape;183;p35"/>
          <p:cNvSpPr/>
          <p:nvPr/>
        </p:nvSpPr>
        <p:spPr>
          <a:xfrm>
            <a:off x="7520575" y="2716250"/>
            <a:ext cx="1315800" cy="1116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txBox="1"/>
          <p:nvPr/>
        </p:nvSpPr>
        <p:spPr>
          <a:xfrm>
            <a:off x="6461775" y="3843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HOUSING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